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5" r:id="rId6"/>
    <p:sldId id="263" r:id="rId7"/>
    <p:sldId id="269" r:id="rId8"/>
    <p:sldId id="267" r:id="rId9"/>
    <p:sldId id="270" r:id="rId10"/>
    <p:sldId id="276" r:id="rId11"/>
    <p:sldId id="268" r:id="rId12"/>
    <p:sldId id="275" r:id="rId13"/>
    <p:sldId id="274" r:id="rId14"/>
    <p:sldId id="273" r:id="rId15"/>
    <p:sldId id="280" r:id="rId16"/>
    <p:sldId id="272" r:id="rId17"/>
    <p:sldId id="284" r:id="rId18"/>
    <p:sldId id="281" r:id="rId19"/>
    <p:sldId id="282" r:id="rId20"/>
    <p:sldId id="283" r:id="rId21"/>
    <p:sldId id="285" r:id="rId22"/>
    <p:sldId id="286" r:id="rId23"/>
    <p:sldId id="271" r:id="rId24"/>
    <p:sldId id="277" r:id="rId25"/>
    <p:sldId id="278" r:id="rId26"/>
    <p:sldId id="279" r:id="rId27"/>
    <p:sldId id="288" r:id="rId28"/>
    <p:sldId id="289" r:id="rId29"/>
    <p:sldId id="290" r:id="rId30"/>
    <p:sldId id="291" r:id="rId31"/>
    <p:sldId id="292" r:id="rId32"/>
    <p:sldId id="293" r:id="rId33"/>
    <p:sldId id="294" r:id="rId34"/>
    <p:sldId id="259" r:id="rId35"/>
    <p:sldId id="296" r:id="rId36"/>
    <p:sldId id="305" r:id="rId37"/>
    <p:sldId id="312" r:id="rId38"/>
    <p:sldId id="306" r:id="rId39"/>
    <p:sldId id="307" r:id="rId40"/>
    <p:sldId id="308" r:id="rId41"/>
    <p:sldId id="309" r:id="rId42"/>
    <p:sldId id="310" r:id="rId43"/>
    <p:sldId id="311" r:id="rId44"/>
    <p:sldId id="297" r:id="rId45"/>
    <p:sldId id="298" r:id="rId46"/>
    <p:sldId id="299" r:id="rId47"/>
    <p:sldId id="300" r:id="rId48"/>
    <p:sldId id="301" r:id="rId49"/>
    <p:sldId id="302" r:id="rId50"/>
    <p:sldId id="303" r:id="rId51"/>
    <p:sldId id="313" r:id="rId52"/>
    <p:sldId id="314" r:id="rId53"/>
    <p:sldId id="260" r:id="rId54"/>
    <p:sldId id="295" r:id="rId55"/>
    <p:sldId id="261" r:id="rId56"/>
    <p:sldId id="262" r:id="rId5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5EF7F4-DED5-42F4-9558-DB1100EBD70C}" v="3" dt="2020-03-24T15:59:52.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2" autoAdjust="0"/>
    <p:restoredTop sz="94660"/>
  </p:normalViewPr>
  <p:slideViewPr>
    <p:cSldViewPr snapToGrid="0">
      <p:cViewPr varScale="1">
        <p:scale>
          <a:sx n="81" d="100"/>
          <a:sy n="81" d="100"/>
        </p:scale>
        <p:origin x="90"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BD4E7E0-CC80-471B-96F1-09F54BB464FD}" type="datetimeFigureOut">
              <a:rPr lang="en-GB" smtClean="0"/>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4EB0EA-2F75-438D-8F4D-552E2F9B03C2}" type="slidenum">
              <a:rPr lang="en-GB" smtClean="0"/>
              <a:t>‹#›</a:t>
            </a:fld>
            <a:endParaRPr lang="en-GB"/>
          </a:p>
        </p:txBody>
      </p:sp>
    </p:spTree>
    <p:extLst>
      <p:ext uri="{BB962C8B-B14F-4D97-AF65-F5344CB8AC3E}">
        <p14:creationId xmlns:p14="http://schemas.microsoft.com/office/powerpoint/2010/main" val="273626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D4E7E0-CC80-471B-96F1-09F54BB464FD}" type="datetimeFigureOut">
              <a:rPr lang="en-GB" smtClean="0"/>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4EB0EA-2F75-438D-8F4D-552E2F9B03C2}" type="slidenum">
              <a:rPr lang="en-GB" smtClean="0"/>
              <a:t>‹#›</a:t>
            </a:fld>
            <a:endParaRPr lang="en-GB"/>
          </a:p>
        </p:txBody>
      </p:sp>
    </p:spTree>
    <p:extLst>
      <p:ext uri="{BB962C8B-B14F-4D97-AF65-F5344CB8AC3E}">
        <p14:creationId xmlns:p14="http://schemas.microsoft.com/office/powerpoint/2010/main" val="371836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D4E7E0-CC80-471B-96F1-09F54BB464FD}" type="datetimeFigureOut">
              <a:rPr lang="en-GB" smtClean="0"/>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4EB0EA-2F75-438D-8F4D-552E2F9B03C2}" type="slidenum">
              <a:rPr lang="en-GB" smtClean="0"/>
              <a:t>‹#›</a:t>
            </a:fld>
            <a:endParaRPr lang="en-GB"/>
          </a:p>
        </p:txBody>
      </p:sp>
    </p:spTree>
    <p:extLst>
      <p:ext uri="{BB962C8B-B14F-4D97-AF65-F5344CB8AC3E}">
        <p14:creationId xmlns:p14="http://schemas.microsoft.com/office/powerpoint/2010/main" val="2938121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D4E7E0-CC80-471B-96F1-09F54BB464FD}" type="datetimeFigureOut">
              <a:rPr lang="en-GB" smtClean="0"/>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4EB0EA-2F75-438D-8F4D-552E2F9B03C2}" type="slidenum">
              <a:rPr lang="en-GB" smtClean="0"/>
              <a:t>‹#›</a:t>
            </a:fld>
            <a:endParaRPr lang="en-GB"/>
          </a:p>
        </p:txBody>
      </p:sp>
    </p:spTree>
    <p:extLst>
      <p:ext uri="{BB962C8B-B14F-4D97-AF65-F5344CB8AC3E}">
        <p14:creationId xmlns:p14="http://schemas.microsoft.com/office/powerpoint/2010/main" val="167318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D4E7E0-CC80-471B-96F1-09F54BB464FD}" type="datetimeFigureOut">
              <a:rPr lang="en-GB" smtClean="0"/>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4EB0EA-2F75-438D-8F4D-552E2F9B03C2}" type="slidenum">
              <a:rPr lang="en-GB" smtClean="0"/>
              <a:t>‹#›</a:t>
            </a:fld>
            <a:endParaRPr lang="en-GB"/>
          </a:p>
        </p:txBody>
      </p:sp>
    </p:spTree>
    <p:extLst>
      <p:ext uri="{BB962C8B-B14F-4D97-AF65-F5344CB8AC3E}">
        <p14:creationId xmlns:p14="http://schemas.microsoft.com/office/powerpoint/2010/main" val="313566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BD4E7E0-CC80-471B-96F1-09F54BB464FD}" type="datetimeFigureOut">
              <a:rPr lang="en-GB" smtClean="0"/>
              <a:t>25/03/2020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4EB0EA-2F75-438D-8F4D-552E2F9B03C2}" type="slidenum">
              <a:rPr lang="en-GB" smtClean="0"/>
              <a:t>‹#›</a:t>
            </a:fld>
            <a:endParaRPr lang="en-GB"/>
          </a:p>
        </p:txBody>
      </p:sp>
    </p:spTree>
    <p:extLst>
      <p:ext uri="{BB962C8B-B14F-4D97-AF65-F5344CB8AC3E}">
        <p14:creationId xmlns:p14="http://schemas.microsoft.com/office/powerpoint/2010/main" val="121471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BD4E7E0-CC80-471B-96F1-09F54BB464FD}" type="datetimeFigureOut">
              <a:rPr lang="en-GB" smtClean="0"/>
              <a:t>25/03/2020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4EB0EA-2F75-438D-8F4D-552E2F9B03C2}" type="slidenum">
              <a:rPr lang="en-GB" smtClean="0"/>
              <a:t>‹#›</a:t>
            </a:fld>
            <a:endParaRPr lang="en-GB"/>
          </a:p>
        </p:txBody>
      </p:sp>
    </p:spTree>
    <p:extLst>
      <p:ext uri="{BB962C8B-B14F-4D97-AF65-F5344CB8AC3E}">
        <p14:creationId xmlns:p14="http://schemas.microsoft.com/office/powerpoint/2010/main" val="357217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BD4E7E0-CC80-471B-96F1-09F54BB464FD}" type="datetimeFigureOut">
              <a:rPr lang="en-GB" smtClean="0"/>
              <a:t>25/03/2020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4EB0EA-2F75-438D-8F4D-552E2F9B03C2}" type="slidenum">
              <a:rPr lang="en-GB" smtClean="0"/>
              <a:t>‹#›</a:t>
            </a:fld>
            <a:endParaRPr lang="en-GB"/>
          </a:p>
        </p:txBody>
      </p:sp>
    </p:spTree>
    <p:extLst>
      <p:ext uri="{BB962C8B-B14F-4D97-AF65-F5344CB8AC3E}">
        <p14:creationId xmlns:p14="http://schemas.microsoft.com/office/powerpoint/2010/main" val="8486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D4E7E0-CC80-471B-96F1-09F54BB464FD}" type="datetimeFigureOut">
              <a:rPr lang="en-GB" smtClean="0"/>
              <a:t>25/03/2020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4EB0EA-2F75-438D-8F4D-552E2F9B03C2}" type="slidenum">
              <a:rPr lang="en-GB" smtClean="0"/>
              <a:t>‹#›</a:t>
            </a:fld>
            <a:endParaRPr lang="en-GB"/>
          </a:p>
        </p:txBody>
      </p:sp>
    </p:spTree>
    <p:extLst>
      <p:ext uri="{BB962C8B-B14F-4D97-AF65-F5344CB8AC3E}">
        <p14:creationId xmlns:p14="http://schemas.microsoft.com/office/powerpoint/2010/main" val="24568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D4E7E0-CC80-471B-96F1-09F54BB464FD}" type="datetimeFigureOut">
              <a:rPr lang="en-GB" smtClean="0"/>
              <a:t>25/03/2020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4EB0EA-2F75-438D-8F4D-552E2F9B03C2}" type="slidenum">
              <a:rPr lang="en-GB" smtClean="0"/>
              <a:t>‹#›</a:t>
            </a:fld>
            <a:endParaRPr lang="en-GB"/>
          </a:p>
        </p:txBody>
      </p:sp>
    </p:spTree>
    <p:extLst>
      <p:ext uri="{BB962C8B-B14F-4D97-AF65-F5344CB8AC3E}">
        <p14:creationId xmlns:p14="http://schemas.microsoft.com/office/powerpoint/2010/main" val="103052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D4E7E0-CC80-471B-96F1-09F54BB464FD}" type="datetimeFigureOut">
              <a:rPr lang="en-GB" smtClean="0"/>
              <a:t>25/03/2020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4EB0EA-2F75-438D-8F4D-552E2F9B03C2}" type="slidenum">
              <a:rPr lang="en-GB" smtClean="0"/>
              <a:t>‹#›</a:t>
            </a:fld>
            <a:endParaRPr lang="en-GB"/>
          </a:p>
        </p:txBody>
      </p:sp>
    </p:spTree>
    <p:extLst>
      <p:ext uri="{BB962C8B-B14F-4D97-AF65-F5344CB8AC3E}">
        <p14:creationId xmlns:p14="http://schemas.microsoft.com/office/powerpoint/2010/main" val="76233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4E7E0-CC80-471B-96F1-09F54BB464FD}" type="datetimeFigureOut">
              <a:rPr lang="en-GB" smtClean="0"/>
              <a:t>25/03/2020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EB0EA-2F75-438D-8F4D-552E2F9B03C2}" type="slidenum">
              <a:rPr lang="en-GB" smtClean="0"/>
              <a:t>‹#›</a:t>
            </a:fld>
            <a:endParaRPr lang="en-GB"/>
          </a:p>
        </p:txBody>
      </p:sp>
    </p:spTree>
    <p:extLst>
      <p:ext uri="{BB962C8B-B14F-4D97-AF65-F5344CB8AC3E}">
        <p14:creationId xmlns:p14="http://schemas.microsoft.com/office/powerpoint/2010/main" val="1223702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igital-photography-school.com/make-funky-images-plastic-objects-polarizing-filte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4.jpeg"/></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8.png"/><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7526"/>
            <a:ext cx="9144000" cy="1850585"/>
          </a:xfrm>
        </p:spPr>
        <p:txBody>
          <a:bodyPr/>
          <a:lstStyle/>
          <a:p>
            <a:r>
              <a:rPr lang="en-GB" b="1" dirty="0"/>
              <a:t>GCSE Photography </a:t>
            </a:r>
            <a:br>
              <a:rPr lang="en-GB" b="1" dirty="0"/>
            </a:br>
            <a:r>
              <a:rPr lang="en-GB" b="1" dirty="0"/>
              <a:t>Year 10: Spring Term 2</a:t>
            </a:r>
          </a:p>
        </p:txBody>
      </p:sp>
      <p:sp>
        <p:nvSpPr>
          <p:cNvPr id="4" name="Rectangle 3"/>
          <p:cNvSpPr/>
          <p:nvPr/>
        </p:nvSpPr>
        <p:spPr>
          <a:xfrm>
            <a:off x="1881051" y="3213463"/>
            <a:ext cx="8586652" cy="1959428"/>
          </a:xfrm>
          <a:prstGeom prst="rect">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p:txBody>
          <a:bodyPr>
            <a:normAutofit/>
          </a:bodyPr>
          <a:lstStyle/>
          <a:p>
            <a:r>
              <a:rPr lang="en-GB" sz="6600" dirty="0">
                <a:solidFill>
                  <a:srgbClr val="FF0000"/>
                </a:solidFill>
              </a:rPr>
              <a:t>The</a:t>
            </a:r>
            <a:r>
              <a:rPr lang="en-GB" sz="6600" b="1" dirty="0">
                <a:solidFill>
                  <a:schemeClr val="accent6">
                    <a:lumMod val="50000"/>
                  </a:schemeClr>
                </a:solidFill>
              </a:rPr>
              <a:t> </a:t>
            </a:r>
            <a:r>
              <a:rPr lang="en-GB" sz="6600" b="1" i="1" dirty="0">
                <a:solidFill>
                  <a:schemeClr val="accent6">
                    <a:lumMod val="50000"/>
                  </a:schemeClr>
                </a:solidFill>
              </a:rPr>
              <a:t>Choice</a:t>
            </a:r>
            <a:r>
              <a:rPr lang="en-GB" sz="6600" b="1" dirty="0">
                <a:solidFill>
                  <a:schemeClr val="accent6">
                    <a:lumMod val="50000"/>
                  </a:schemeClr>
                </a:solidFill>
              </a:rPr>
              <a:t> </a:t>
            </a:r>
            <a:r>
              <a:rPr lang="en-GB" sz="6600" dirty="0">
                <a:solidFill>
                  <a:srgbClr val="FFFF00"/>
                </a:solidFill>
              </a:rPr>
              <a:t>of</a:t>
            </a:r>
            <a:r>
              <a:rPr lang="en-GB" sz="6600" b="1" dirty="0"/>
              <a:t> </a:t>
            </a:r>
            <a:r>
              <a:rPr lang="en-GB" sz="6600" b="1" i="1" dirty="0">
                <a:solidFill>
                  <a:schemeClr val="accent1">
                    <a:lumMod val="20000"/>
                    <a:lumOff val="80000"/>
                  </a:schemeClr>
                </a:solidFill>
              </a:rPr>
              <a:t>Colour</a:t>
            </a:r>
          </a:p>
        </p:txBody>
      </p:sp>
      <p:sp>
        <p:nvSpPr>
          <p:cNvPr id="5" name="TextBox 3">
            <a:extLst>
              <a:ext uri="{FF2B5EF4-FFF2-40B4-BE49-F238E27FC236}">
                <a16:creationId xmlns:a16="http://schemas.microsoft.com/office/drawing/2014/main" id="{81B4AF44-C039-441C-B796-9579168AFEA0}"/>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6" name="Picture 5">
            <a:extLst>
              <a:ext uri="{FF2B5EF4-FFF2-40B4-BE49-F238E27FC236}">
                <a16:creationId xmlns:a16="http://schemas.microsoft.com/office/drawing/2014/main" id="{E3301E46-2F04-471C-92F4-4D79D0919DC8}"/>
              </a:ext>
            </a:extLst>
          </p:cNvPr>
          <p:cNvPicPr/>
          <p:nvPr/>
        </p:nvPicPr>
        <p:blipFill>
          <a:blip r:embed="rId2">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280673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152" y="145117"/>
            <a:ext cx="11698941" cy="6580654"/>
          </a:xfrm>
          <a:prstGeom prst="rect">
            <a:avLst/>
          </a:prstGeom>
        </p:spPr>
      </p:pic>
      <p:sp>
        <p:nvSpPr>
          <p:cNvPr id="3" name="Rectangle 2"/>
          <p:cNvSpPr/>
          <p:nvPr/>
        </p:nvSpPr>
        <p:spPr>
          <a:xfrm>
            <a:off x="818606" y="1489166"/>
            <a:ext cx="2447108" cy="653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Original-unedited</a:t>
            </a:r>
          </a:p>
        </p:txBody>
      </p:sp>
    </p:spTree>
    <p:extLst>
      <p:ext uri="{BB962C8B-B14F-4D97-AF65-F5344CB8AC3E}">
        <p14:creationId xmlns:p14="http://schemas.microsoft.com/office/powerpoint/2010/main" val="290165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674" y="131157"/>
            <a:ext cx="11765308" cy="6617986"/>
          </a:xfrm>
          <a:prstGeom prst="rect">
            <a:avLst/>
          </a:prstGeom>
        </p:spPr>
      </p:pic>
      <p:sp>
        <p:nvSpPr>
          <p:cNvPr id="5" name="Rectangle 4"/>
          <p:cNvSpPr/>
          <p:nvPr/>
        </p:nvSpPr>
        <p:spPr>
          <a:xfrm>
            <a:off x="818606" y="1489166"/>
            <a:ext cx="2447108" cy="653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Increase saturation</a:t>
            </a:r>
          </a:p>
        </p:txBody>
      </p:sp>
    </p:spTree>
    <p:extLst>
      <p:ext uri="{BB962C8B-B14F-4D97-AF65-F5344CB8AC3E}">
        <p14:creationId xmlns:p14="http://schemas.microsoft.com/office/powerpoint/2010/main" val="1151408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296" y="145435"/>
            <a:ext cx="11755406" cy="6612416"/>
          </a:xfrm>
          <a:prstGeom prst="rect">
            <a:avLst/>
          </a:prstGeom>
        </p:spPr>
      </p:pic>
      <p:sp>
        <p:nvSpPr>
          <p:cNvPr id="3" name="Rectangle 2"/>
          <p:cNvSpPr/>
          <p:nvPr/>
        </p:nvSpPr>
        <p:spPr>
          <a:xfrm>
            <a:off x="818606" y="1489166"/>
            <a:ext cx="2447108" cy="653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Increase contrast</a:t>
            </a:r>
          </a:p>
        </p:txBody>
      </p:sp>
    </p:spTree>
    <p:extLst>
      <p:ext uri="{BB962C8B-B14F-4D97-AF65-F5344CB8AC3E}">
        <p14:creationId xmlns:p14="http://schemas.microsoft.com/office/powerpoint/2010/main" val="1232120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275" y="83468"/>
            <a:ext cx="11806262" cy="6641022"/>
          </a:xfrm>
          <a:prstGeom prst="rect">
            <a:avLst/>
          </a:prstGeom>
        </p:spPr>
      </p:pic>
      <p:sp>
        <p:nvSpPr>
          <p:cNvPr id="3" name="Rectangle 2"/>
          <p:cNvSpPr/>
          <p:nvPr/>
        </p:nvSpPr>
        <p:spPr>
          <a:xfrm>
            <a:off x="818606" y="1489166"/>
            <a:ext cx="2447108" cy="653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t>Posterize</a:t>
            </a:r>
            <a:endParaRPr lang="en-GB" sz="2000" dirty="0"/>
          </a:p>
        </p:txBody>
      </p:sp>
    </p:spTree>
    <p:extLst>
      <p:ext uri="{BB962C8B-B14F-4D97-AF65-F5344CB8AC3E}">
        <p14:creationId xmlns:p14="http://schemas.microsoft.com/office/powerpoint/2010/main" val="2770413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463" y="228215"/>
            <a:ext cx="11617234" cy="6534694"/>
          </a:xfrm>
          <a:prstGeom prst="rect">
            <a:avLst/>
          </a:prstGeom>
        </p:spPr>
      </p:pic>
      <p:sp>
        <p:nvSpPr>
          <p:cNvPr id="3" name="Rectangle 2"/>
          <p:cNvSpPr/>
          <p:nvPr/>
        </p:nvSpPr>
        <p:spPr>
          <a:xfrm>
            <a:off x="818606" y="1489166"/>
            <a:ext cx="2447108" cy="653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Change hue</a:t>
            </a:r>
          </a:p>
        </p:txBody>
      </p:sp>
    </p:spTree>
    <p:extLst>
      <p:ext uri="{BB962C8B-B14F-4D97-AF65-F5344CB8AC3E}">
        <p14:creationId xmlns:p14="http://schemas.microsoft.com/office/powerpoint/2010/main" val="3106500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011" y="237505"/>
            <a:ext cx="8229600" cy="1143000"/>
          </a:xfrm>
        </p:spPr>
        <p:txBody>
          <a:bodyPr>
            <a:normAutofit/>
          </a:bodyPr>
          <a:lstStyle/>
          <a:p>
            <a:r>
              <a:rPr lang="en-GB" sz="3600" dirty="0">
                <a:latin typeface="Gill Sans MT" panose="020B0502020104020203" pitchFamily="34" charset="0"/>
              </a:rPr>
              <a:t>GCSE Photography: The Choice of Colour</a:t>
            </a:r>
          </a:p>
        </p:txBody>
      </p:sp>
      <p:sp>
        <p:nvSpPr>
          <p:cNvPr id="3" name="Content Placeholder 2"/>
          <p:cNvSpPr>
            <a:spLocks noGrp="1"/>
          </p:cNvSpPr>
          <p:nvPr>
            <p:ph idx="1"/>
          </p:nvPr>
        </p:nvSpPr>
        <p:spPr>
          <a:xfrm>
            <a:off x="1481875" y="1283223"/>
            <a:ext cx="9482215" cy="5389916"/>
          </a:xfrm>
        </p:spPr>
        <p:txBody>
          <a:bodyPr>
            <a:normAutofit/>
          </a:bodyPr>
          <a:lstStyle/>
          <a:p>
            <a:pPr marL="0" indent="0">
              <a:buNone/>
            </a:pPr>
            <a:r>
              <a:rPr lang="en-GB" b="1" dirty="0">
                <a:latin typeface="Gill Sans MT" panose="020B0502020104020203" pitchFamily="34" charset="0"/>
              </a:rPr>
              <a:t>Task Seven: Making a Background and photographing</a:t>
            </a:r>
          </a:p>
          <a:p>
            <a:pPr marL="514350" indent="-514350">
              <a:buAutoNum type="arabicPeriod"/>
            </a:pPr>
            <a:r>
              <a:rPr lang="en-GB" dirty="0">
                <a:latin typeface="Gill Sans MT" panose="020B0502020104020203" pitchFamily="34" charset="0"/>
              </a:rPr>
              <a:t>Use the hue tool to create different colour versions of your photograph. For each version, use the snipping tool to snip, copy and paste on to an A3 Publisher page. Do this eight times to create a background.</a:t>
            </a:r>
          </a:p>
          <a:p>
            <a:pPr marL="514350" indent="-514350">
              <a:buAutoNum type="arabicPeriod"/>
            </a:pPr>
            <a:r>
              <a:rPr lang="en-GB" dirty="0">
                <a:latin typeface="Gill Sans MT" panose="020B0502020104020203" pitchFamily="34" charset="0"/>
              </a:rPr>
              <a:t>Print the background on A3 paper. </a:t>
            </a:r>
          </a:p>
          <a:p>
            <a:pPr marL="514350" indent="-514350">
              <a:buAutoNum type="arabicPeriod"/>
            </a:pPr>
            <a:r>
              <a:rPr lang="en-GB" dirty="0">
                <a:latin typeface="Gill Sans MT" panose="020B0502020104020203" pitchFamily="34" charset="0"/>
              </a:rPr>
              <a:t>Add coloured objects to the background and re-photograph. Tear holes/poke pencils through/scrunch/weave/roll…        be creative with your outcomes. </a:t>
            </a:r>
          </a:p>
          <a:p>
            <a:pPr marL="514350" indent="-514350">
              <a:buAutoNum type="arabicPeriod"/>
            </a:pPr>
            <a:endParaRPr lang="en-GB" dirty="0">
              <a:latin typeface="Gill Sans MT" panose="020B0502020104020203" pitchFamily="34" charset="0"/>
            </a:endParaRPr>
          </a:p>
          <a:p>
            <a:pPr marL="514350" indent="-514350">
              <a:buAutoNum type="alphaLcParenR"/>
            </a:pPr>
            <a:endParaRPr lang="en-GB" dirty="0">
              <a:latin typeface="Gill Sans MT" panose="020B0502020104020203" pitchFamily="34" charset="0"/>
            </a:endParaRPr>
          </a:p>
        </p:txBody>
      </p:sp>
      <p:sp>
        <p:nvSpPr>
          <p:cNvPr id="4" name="TextBox 3">
            <a:extLst>
              <a:ext uri="{FF2B5EF4-FFF2-40B4-BE49-F238E27FC236}">
                <a16:creationId xmlns:a16="http://schemas.microsoft.com/office/drawing/2014/main" id="{98FADE87-6295-4E03-87C0-10C3DFE4B97E}"/>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5" name="Picture 4">
            <a:extLst>
              <a:ext uri="{FF2B5EF4-FFF2-40B4-BE49-F238E27FC236}">
                <a16:creationId xmlns:a16="http://schemas.microsoft.com/office/drawing/2014/main" id="{26FE682F-64BB-4F5E-BD60-5AD8CA898684}"/>
              </a:ext>
            </a:extLst>
          </p:cNvPr>
          <p:cNvPicPr/>
          <p:nvPr/>
        </p:nvPicPr>
        <p:blipFill>
          <a:blip r:embed="rId2">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1876341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7159" y="0"/>
            <a:ext cx="9894979" cy="6738907"/>
          </a:xfrm>
          <a:prstGeom prst="rect">
            <a:avLst/>
          </a:prstGeom>
        </p:spPr>
      </p:pic>
    </p:spTree>
    <p:extLst>
      <p:ext uri="{BB962C8B-B14F-4D97-AF65-F5344CB8AC3E}">
        <p14:creationId xmlns:p14="http://schemas.microsoft.com/office/powerpoint/2010/main" val="3098297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3109" y="0"/>
            <a:ext cx="10128340" cy="6755102"/>
          </a:xfrm>
          <a:prstGeom prst="rect">
            <a:avLst/>
          </a:prstGeom>
        </p:spPr>
      </p:pic>
    </p:spTree>
    <p:extLst>
      <p:ext uri="{BB962C8B-B14F-4D97-AF65-F5344CB8AC3E}">
        <p14:creationId xmlns:p14="http://schemas.microsoft.com/office/powerpoint/2010/main" val="3162974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6175" y="0"/>
            <a:ext cx="4643459" cy="6740506"/>
          </a:xfrm>
          <a:prstGeom prst="rect">
            <a:avLst/>
          </a:prstGeom>
        </p:spPr>
      </p:pic>
      <p:sp>
        <p:nvSpPr>
          <p:cNvPr id="4" name="TextBox 3">
            <a:extLst>
              <a:ext uri="{FF2B5EF4-FFF2-40B4-BE49-F238E27FC236}">
                <a16:creationId xmlns:a16="http://schemas.microsoft.com/office/drawing/2014/main" id="{033D521E-D9FE-4D20-9AEE-26D917C29E2C}"/>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5" name="Picture 4">
            <a:extLst>
              <a:ext uri="{FF2B5EF4-FFF2-40B4-BE49-F238E27FC236}">
                <a16:creationId xmlns:a16="http://schemas.microsoft.com/office/drawing/2014/main" id="{9367DFDF-1198-4F9B-A8D1-7400118319F5}"/>
              </a:ext>
            </a:extLst>
          </p:cNvPr>
          <p:cNvPicPr/>
          <p:nvPr/>
        </p:nvPicPr>
        <p:blipFill>
          <a:blip r:embed="rId3">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1061789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7676" y="124746"/>
            <a:ext cx="3868782" cy="6606569"/>
          </a:xfrm>
          <a:prstGeom prst="rect">
            <a:avLst/>
          </a:prstGeom>
        </p:spPr>
      </p:pic>
      <p:sp>
        <p:nvSpPr>
          <p:cNvPr id="3" name="TextBox 3">
            <a:extLst>
              <a:ext uri="{FF2B5EF4-FFF2-40B4-BE49-F238E27FC236}">
                <a16:creationId xmlns:a16="http://schemas.microsoft.com/office/drawing/2014/main" id="{32679851-91AC-42C2-9620-39B59D2C0619}"/>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4" name="Picture 3">
            <a:extLst>
              <a:ext uri="{FF2B5EF4-FFF2-40B4-BE49-F238E27FC236}">
                <a16:creationId xmlns:a16="http://schemas.microsoft.com/office/drawing/2014/main" id="{1091F3F9-FF09-4EBB-ADD5-F879584AF5FB}"/>
              </a:ext>
            </a:extLst>
          </p:cNvPr>
          <p:cNvPicPr/>
          <p:nvPr/>
        </p:nvPicPr>
        <p:blipFill>
          <a:blip r:embed="rId3">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406792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2272"/>
            <a:ext cx="8229600" cy="1143000"/>
          </a:xfrm>
        </p:spPr>
        <p:txBody>
          <a:bodyPr>
            <a:normAutofit/>
          </a:bodyPr>
          <a:lstStyle/>
          <a:p>
            <a:r>
              <a:rPr lang="en-GB" sz="3600" dirty="0">
                <a:latin typeface="Gill Sans MT" panose="020B0502020104020203" pitchFamily="34" charset="0"/>
              </a:rPr>
              <a:t>GCSE Photography Exam</a:t>
            </a:r>
          </a:p>
        </p:txBody>
      </p:sp>
      <p:pic>
        <p:nvPicPr>
          <p:cNvPr id="4" name="Picture 6" descr="Image result for daroo photograph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65187" y="1770421"/>
            <a:ext cx="6644635" cy="325742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Image result for antony gormley liverpool"/>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3094678" y="200673"/>
            <a:ext cx="7416824" cy="2304256"/>
          </a:xfrm>
          <a:prstGeom prst="rect">
            <a:avLst/>
          </a:prstGeom>
          <a:ln>
            <a:noFill/>
          </a:ln>
          <a:effectLst>
            <a:outerShdw blurRad="292100" dist="139700" dir="2700000" algn="tl" rotWithShape="0">
              <a:srgbClr val="333333">
                <a:alpha val="65000"/>
              </a:srgbClr>
            </a:outerShdw>
          </a:effectLst>
        </p:spPr>
      </p:pic>
      <p:sp>
        <p:nvSpPr>
          <p:cNvPr id="7" name="AutoShape 4" descr="Image result for antony gormley liverpool"/>
          <p:cNvSpPr>
            <a:spLocks noChangeAspect="1" noChangeArrowheads="1"/>
          </p:cNvSpPr>
          <p:nvPr/>
        </p:nvSpPr>
        <p:spPr bwMode="auto">
          <a:xfrm>
            <a:off x="1541639" y="-81947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extBox 8"/>
          <p:cNvSpPr txBox="1"/>
          <p:nvPr/>
        </p:nvSpPr>
        <p:spPr>
          <a:xfrm>
            <a:off x="1609091" y="0"/>
            <a:ext cx="1107996" cy="6721450"/>
          </a:xfrm>
          <a:prstGeom prst="rect">
            <a:avLst/>
          </a:prstGeom>
          <a:noFill/>
        </p:spPr>
        <p:txBody>
          <a:bodyPr vert="vert270" wrap="square" rtlCol="0">
            <a:spAutoFit/>
          </a:bodyPr>
          <a:lstStyle/>
          <a:p>
            <a:r>
              <a:rPr lang="en-GB" sz="6000" dirty="0">
                <a:ln>
                  <a:solidFill>
                    <a:schemeClr val="bg1"/>
                  </a:solidFill>
                </a:ln>
              </a:rPr>
              <a:t>The Choice of Colour</a:t>
            </a:r>
          </a:p>
        </p:txBody>
      </p:sp>
      <p:pic>
        <p:nvPicPr>
          <p:cNvPr id="10" name="Picture 8" descr="Image result for jacob reische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8144" y="2598846"/>
            <a:ext cx="1709890" cy="240638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1" name="Picture 10" descr="Image result for martin par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47940" y="2598846"/>
            <a:ext cx="3761781" cy="250785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2" name="Picture 14" descr="Image result for alec soth"/>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271230" y="4633218"/>
            <a:ext cx="2238491" cy="2088232"/>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3" name="Picture 12" descr="Image result for alec soth"/>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38049" y="4422768"/>
            <a:ext cx="3251318" cy="2298682"/>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14" name="TextBox 3">
            <a:extLst>
              <a:ext uri="{FF2B5EF4-FFF2-40B4-BE49-F238E27FC236}">
                <a16:creationId xmlns:a16="http://schemas.microsoft.com/office/drawing/2014/main" id="{224C8547-A958-4220-9A4B-D82ABB0D567C}"/>
              </a:ext>
            </a:extLst>
          </p:cNvPr>
          <p:cNvSpPr txBox="1"/>
          <p:nvPr/>
        </p:nvSpPr>
        <p:spPr>
          <a:xfrm rot="16200000">
            <a:off x="-1819899" y="1072709"/>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15" name="Picture 14">
            <a:extLst>
              <a:ext uri="{FF2B5EF4-FFF2-40B4-BE49-F238E27FC236}">
                <a16:creationId xmlns:a16="http://schemas.microsoft.com/office/drawing/2014/main" id="{A160E236-D07C-44B4-9FFD-8856C0A62A30}"/>
              </a:ext>
            </a:extLst>
          </p:cNvPr>
          <p:cNvPicPr/>
          <p:nvPr/>
        </p:nvPicPr>
        <p:blipFill>
          <a:blip r:embed="rId9">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2915086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3799" y="0"/>
            <a:ext cx="3834496" cy="6858000"/>
          </a:xfrm>
          <a:prstGeom prst="rect">
            <a:avLst/>
          </a:prstGeom>
        </p:spPr>
      </p:pic>
      <p:sp>
        <p:nvSpPr>
          <p:cNvPr id="3" name="TextBox 3">
            <a:extLst>
              <a:ext uri="{FF2B5EF4-FFF2-40B4-BE49-F238E27FC236}">
                <a16:creationId xmlns:a16="http://schemas.microsoft.com/office/drawing/2014/main" id="{BEB071B3-265B-4DD3-9EC4-826B0BB29B08}"/>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4" name="Picture 3">
            <a:extLst>
              <a:ext uri="{FF2B5EF4-FFF2-40B4-BE49-F238E27FC236}">
                <a16:creationId xmlns:a16="http://schemas.microsoft.com/office/drawing/2014/main" id="{E45343FE-5564-4FE8-95A6-C456BE5FBE1D}"/>
              </a:ext>
            </a:extLst>
          </p:cNvPr>
          <p:cNvPicPr/>
          <p:nvPr/>
        </p:nvPicPr>
        <p:blipFill>
          <a:blip r:embed="rId3">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2205883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3799" y="0"/>
            <a:ext cx="3834496" cy="6858000"/>
          </a:xfrm>
          <a:prstGeom prst="rect">
            <a:avLst/>
          </a:prstGeom>
        </p:spPr>
      </p:pic>
      <p:sp>
        <p:nvSpPr>
          <p:cNvPr id="3" name="TextBox 3">
            <a:extLst>
              <a:ext uri="{FF2B5EF4-FFF2-40B4-BE49-F238E27FC236}">
                <a16:creationId xmlns:a16="http://schemas.microsoft.com/office/drawing/2014/main" id="{50BB9808-5D79-4293-9281-54BBE0C4B433}"/>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4" name="Picture 3">
            <a:extLst>
              <a:ext uri="{FF2B5EF4-FFF2-40B4-BE49-F238E27FC236}">
                <a16:creationId xmlns:a16="http://schemas.microsoft.com/office/drawing/2014/main" id="{3E8D1E5A-FDA2-49B1-B0FE-DD08974A5A05}"/>
              </a:ext>
            </a:extLst>
          </p:cNvPr>
          <p:cNvPicPr/>
          <p:nvPr/>
        </p:nvPicPr>
        <p:blipFill>
          <a:blip r:embed="rId3">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1922608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217" y="96416"/>
            <a:ext cx="11500038" cy="6652727"/>
          </a:xfrm>
          <a:prstGeom prst="rect">
            <a:avLst/>
          </a:prstGeom>
        </p:spPr>
      </p:pic>
    </p:spTree>
    <p:extLst>
      <p:ext uri="{BB962C8B-B14F-4D97-AF65-F5344CB8AC3E}">
        <p14:creationId xmlns:p14="http://schemas.microsoft.com/office/powerpoint/2010/main" val="1633702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5978" y="121920"/>
            <a:ext cx="9092533" cy="6588578"/>
          </a:xfrm>
          <a:prstGeom prst="rect">
            <a:avLst/>
          </a:prstGeom>
        </p:spPr>
      </p:pic>
      <p:sp>
        <p:nvSpPr>
          <p:cNvPr id="3" name="TextBox 3">
            <a:extLst>
              <a:ext uri="{FF2B5EF4-FFF2-40B4-BE49-F238E27FC236}">
                <a16:creationId xmlns:a16="http://schemas.microsoft.com/office/drawing/2014/main" id="{89920396-AAEB-40E2-8658-811F45BCB816}"/>
              </a:ext>
            </a:extLst>
          </p:cNvPr>
          <p:cNvSpPr txBox="1"/>
          <p:nvPr/>
        </p:nvSpPr>
        <p:spPr>
          <a:xfrm rot="16200000">
            <a:off x="-1799222" y="1033312"/>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4" name="Picture 3">
            <a:extLst>
              <a:ext uri="{FF2B5EF4-FFF2-40B4-BE49-F238E27FC236}">
                <a16:creationId xmlns:a16="http://schemas.microsoft.com/office/drawing/2014/main" id="{F95B0B69-1E63-486A-898A-523818A47C0C}"/>
              </a:ext>
            </a:extLst>
          </p:cNvPr>
          <p:cNvPicPr/>
          <p:nvPr/>
        </p:nvPicPr>
        <p:blipFill>
          <a:blip r:embed="rId3">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1853816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118" y="79805"/>
            <a:ext cx="11683252" cy="6666415"/>
          </a:xfrm>
          <a:prstGeom prst="rect">
            <a:avLst/>
          </a:prstGeom>
        </p:spPr>
      </p:pic>
    </p:spTree>
    <p:extLst>
      <p:ext uri="{BB962C8B-B14F-4D97-AF65-F5344CB8AC3E}">
        <p14:creationId xmlns:p14="http://schemas.microsoft.com/office/powerpoint/2010/main" val="506592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904" y="70969"/>
            <a:ext cx="11751963" cy="6591088"/>
          </a:xfrm>
          <a:prstGeom prst="rect">
            <a:avLst/>
          </a:prstGeom>
        </p:spPr>
      </p:pic>
    </p:spTree>
    <p:extLst>
      <p:ext uri="{BB962C8B-B14F-4D97-AF65-F5344CB8AC3E}">
        <p14:creationId xmlns:p14="http://schemas.microsoft.com/office/powerpoint/2010/main" val="3751333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117" y="97468"/>
            <a:ext cx="11898702" cy="6669092"/>
          </a:xfrm>
          <a:prstGeom prst="rect">
            <a:avLst/>
          </a:prstGeom>
        </p:spPr>
      </p:pic>
    </p:spTree>
    <p:extLst>
      <p:ext uri="{BB962C8B-B14F-4D97-AF65-F5344CB8AC3E}">
        <p14:creationId xmlns:p14="http://schemas.microsoft.com/office/powerpoint/2010/main" val="2482550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4738"/>
            <a:ext cx="10515600" cy="1325563"/>
          </a:xfrm>
        </p:spPr>
        <p:txBody>
          <a:bodyPr>
            <a:normAutofit/>
          </a:bodyPr>
          <a:lstStyle/>
          <a:p>
            <a:pPr algn="ctr"/>
            <a:r>
              <a:rPr lang="en-GB" b="1" dirty="0"/>
              <a:t>Cross Polarisation Photography</a:t>
            </a: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94708" y="1480301"/>
            <a:ext cx="7602583" cy="4793064"/>
          </a:xfrm>
          <a:prstGeom prst="rect">
            <a:avLst/>
          </a:prstGeom>
          <a:ln>
            <a:noFill/>
          </a:ln>
          <a:effectLst>
            <a:outerShdw blurRad="292100" dist="139700" dir="2700000" algn="tl" rotWithShape="0">
              <a:srgbClr val="333333">
                <a:alpha val="65000"/>
              </a:srgbClr>
            </a:outerShdw>
          </a:effectLst>
        </p:spPr>
      </p:pic>
      <p:sp>
        <p:nvSpPr>
          <p:cNvPr id="5" name="TextBox 3">
            <a:extLst>
              <a:ext uri="{FF2B5EF4-FFF2-40B4-BE49-F238E27FC236}">
                <a16:creationId xmlns:a16="http://schemas.microsoft.com/office/drawing/2014/main" id="{B11383CB-7F90-40F5-99CE-431A6C03E19D}"/>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6" name="Picture 5">
            <a:extLst>
              <a:ext uri="{FF2B5EF4-FFF2-40B4-BE49-F238E27FC236}">
                <a16:creationId xmlns:a16="http://schemas.microsoft.com/office/drawing/2014/main" id="{8D8C5CA0-54F6-458A-AFAD-54A7CC4C1AE9}"/>
              </a:ext>
            </a:extLst>
          </p:cNvPr>
          <p:cNvPicPr/>
          <p:nvPr/>
        </p:nvPicPr>
        <p:blipFill>
          <a:blip r:embed="rId3">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3558812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a:t>Cross Polarisation Photography</a:t>
            </a:r>
            <a:endParaRPr lang="en-GB" sz="3200"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hlinkClick r:id="rId2"/>
              </a:rPr>
              <a:t>https://digital-photography-school.com/make-funky-images-plastic-objects-polarizing-filter/</a:t>
            </a:r>
            <a:endParaRPr lang="en-GB" dirty="0"/>
          </a:p>
          <a:p>
            <a:pPr marL="0" indent="0">
              <a:buNone/>
            </a:pPr>
            <a:endParaRPr lang="en-GB" dirty="0"/>
          </a:p>
          <a:p>
            <a:pPr marL="0" indent="0">
              <a:buNone/>
            </a:pPr>
            <a:r>
              <a:rPr lang="en-GB" dirty="0"/>
              <a:t>Task One: Copy and paste the hyperlink above on to your task bar. </a:t>
            </a:r>
          </a:p>
          <a:p>
            <a:pPr marL="0" indent="0">
              <a:buNone/>
            </a:pPr>
            <a:r>
              <a:rPr lang="en-GB" dirty="0"/>
              <a:t>Task Two: How does this method of photography work? Read and make a step by step guide, based on the information on the website above. Do this task on a new PowerPoint slide/s</a:t>
            </a:r>
          </a:p>
          <a:p>
            <a:pPr marL="0" indent="0">
              <a:buNone/>
            </a:pPr>
            <a:r>
              <a:rPr lang="en-GB" dirty="0"/>
              <a:t>Task Three: Google ‘cross polarisation photography’ and produce a mood board of images. </a:t>
            </a:r>
          </a:p>
          <a:p>
            <a:pPr marL="0" indent="0">
              <a:buNone/>
            </a:pPr>
            <a:r>
              <a:rPr lang="en-GB" dirty="0"/>
              <a:t>Task Four: Plan a set of photographs for next lesson. Think about the plastic object you are going to bring in and how you are going to compose your photograph. </a:t>
            </a:r>
          </a:p>
        </p:txBody>
      </p:sp>
      <p:sp>
        <p:nvSpPr>
          <p:cNvPr id="4" name="TextBox 3">
            <a:extLst>
              <a:ext uri="{FF2B5EF4-FFF2-40B4-BE49-F238E27FC236}">
                <a16:creationId xmlns:a16="http://schemas.microsoft.com/office/drawing/2014/main" id="{53B3C643-81B9-4460-AF91-744D4786BA6E}"/>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5" name="Picture 4">
            <a:extLst>
              <a:ext uri="{FF2B5EF4-FFF2-40B4-BE49-F238E27FC236}">
                <a16:creationId xmlns:a16="http://schemas.microsoft.com/office/drawing/2014/main" id="{63058CB9-09C2-4EBB-81CD-F06C9CB3CDCE}"/>
              </a:ext>
            </a:extLst>
          </p:cNvPr>
          <p:cNvPicPr/>
          <p:nvPr/>
        </p:nvPicPr>
        <p:blipFill>
          <a:blip r:embed="rId3">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4257579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4263" y="0"/>
            <a:ext cx="8007938" cy="6843857"/>
          </a:xfrm>
          <a:prstGeom prst="rect">
            <a:avLst/>
          </a:prstGeom>
        </p:spPr>
      </p:pic>
    </p:spTree>
    <p:extLst>
      <p:ext uri="{BB962C8B-B14F-4D97-AF65-F5344CB8AC3E}">
        <p14:creationId xmlns:p14="http://schemas.microsoft.com/office/powerpoint/2010/main" val="1725540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427" y="372160"/>
            <a:ext cx="8229600" cy="1143000"/>
          </a:xfrm>
        </p:spPr>
        <p:txBody>
          <a:bodyPr>
            <a:normAutofit/>
          </a:bodyPr>
          <a:lstStyle/>
          <a:p>
            <a:r>
              <a:rPr lang="en-GB" sz="3600" dirty="0">
                <a:latin typeface="Gill Sans MT" panose="020B0502020104020203" pitchFamily="34" charset="0"/>
              </a:rPr>
              <a:t>GCSE Photography: The Choice of Colour</a:t>
            </a:r>
          </a:p>
        </p:txBody>
      </p:sp>
      <p:sp>
        <p:nvSpPr>
          <p:cNvPr id="4" name="Content Placeholder 3"/>
          <p:cNvSpPr>
            <a:spLocks noGrp="1"/>
          </p:cNvSpPr>
          <p:nvPr>
            <p:ph idx="1"/>
          </p:nvPr>
        </p:nvSpPr>
        <p:spPr>
          <a:xfrm>
            <a:off x="1497874" y="1527944"/>
            <a:ext cx="9196252" cy="4351338"/>
          </a:xfrm>
        </p:spPr>
        <p:txBody>
          <a:bodyPr/>
          <a:lstStyle/>
          <a:p>
            <a:pPr marL="0" indent="0">
              <a:buNone/>
            </a:pPr>
            <a:r>
              <a:rPr lang="en-GB" dirty="0"/>
              <a:t>For this project, you will be looking at </a:t>
            </a:r>
            <a:r>
              <a:rPr lang="en-GB" b="1" u="sng" dirty="0"/>
              <a:t>The</a:t>
            </a:r>
            <a:r>
              <a:rPr lang="en-GB" u="sng" dirty="0"/>
              <a:t> </a:t>
            </a:r>
            <a:r>
              <a:rPr lang="en-GB" b="1" u="sng" dirty="0"/>
              <a:t>Choice of</a:t>
            </a:r>
            <a:r>
              <a:rPr lang="en-GB" u="sng" dirty="0"/>
              <a:t> </a:t>
            </a:r>
            <a:r>
              <a:rPr lang="en-GB" b="1" u="sng" dirty="0"/>
              <a:t>Colour</a:t>
            </a:r>
            <a:r>
              <a:rPr lang="en-GB" dirty="0"/>
              <a:t>,  in terms of:</a:t>
            </a:r>
          </a:p>
          <a:p>
            <a:pPr marL="0" indent="0">
              <a:buNone/>
            </a:pPr>
            <a:r>
              <a:rPr lang="en-GB" b="1" dirty="0"/>
              <a:t>Still Life </a:t>
            </a:r>
            <a:r>
              <a:rPr lang="en-GB" dirty="0"/>
              <a:t>(</a:t>
            </a:r>
            <a:r>
              <a:rPr lang="en-GB" dirty="0" err="1"/>
              <a:t>Daroo</a:t>
            </a:r>
            <a:r>
              <a:rPr lang="en-GB" dirty="0"/>
              <a:t> Photography/Jacob </a:t>
            </a:r>
            <a:r>
              <a:rPr lang="en-GB" dirty="0" err="1"/>
              <a:t>Reichel</a:t>
            </a:r>
            <a:r>
              <a:rPr lang="en-GB" dirty="0"/>
              <a:t>/Matt Russell)</a:t>
            </a:r>
          </a:p>
          <a:p>
            <a:pPr marL="0" indent="0">
              <a:buNone/>
            </a:pPr>
            <a:r>
              <a:rPr lang="en-GB" b="1" dirty="0"/>
              <a:t>Portraiture</a:t>
            </a:r>
            <a:r>
              <a:rPr lang="en-GB" dirty="0"/>
              <a:t>/</a:t>
            </a:r>
            <a:r>
              <a:rPr lang="en-GB" b="1" dirty="0"/>
              <a:t>Documentary </a:t>
            </a:r>
            <a:r>
              <a:rPr lang="en-GB" dirty="0"/>
              <a:t>(Martin Parr/Alec </a:t>
            </a:r>
            <a:r>
              <a:rPr lang="en-GB" dirty="0" err="1"/>
              <a:t>Soth</a:t>
            </a:r>
            <a:r>
              <a:rPr lang="en-GB" dirty="0"/>
              <a:t>) </a:t>
            </a:r>
          </a:p>
          <a:p>
            <a:pPr marL="0" indent="0">
              <a:buNone/>
            </a:pPr>
            <a:r>
              <a:rPr lang="en-GB" b="1" dirty="0"/>
              <a:t>Your own choice of Photographer and Response (Mock Exam)</a:t>
            </a:r>
          </a:p>
        </p:txBody>
      </p:sp>
      <p:sp>
        <p:nvSpPr>
          <p:cNvPr id="5" name="TextBox 3">
            <a:extLst>
              <a:ext uri="{FF2B5EF4-FFF2-40B4-BE49-F238E27FC236}">
                <a16:creationId xmlns:a16="http://schemas.microsoft.com/office/drawing/2014/main" id="{9079BB12-B4FA-444C-BD91-3DB5B7A58273}"/>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6" name="Picture 5">
            <a:extLst>
              <a:ext uri="{FF2B5EF4-FFF2-40B4-BE49-F238E27FC236}">
                <a16:creationId xmlns:a16="http://schemas.microsoft.com/office/drawing/2014/main" id="{84996500-30A4-484E-9A08-7FCCEFF446AB}"/>
              </a:ext>
            </a:extLst>
          </p:cNvPr>
          <p:cNvPicPr/>
          <p:nvPr/>
        </p:nvPicPr>
        <p:blipFill>
          <a:blip r:embed="rId2">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218126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7612" y="107383"/>
            <a:ext cx="9962605" cy="6750617"/>
          </a:xfrm>
          <a:prstGeom prst="rect">
            <a:avLst/>
          </a:prstGeom>
        </p:spPr>
      </p:pic>
    </p:spTree>
    <p:extLst>
      <p:ext uri="{BB962C8B-B14F-4D97-AF65-F5344CB8AC3E}">
        <p14:creationId xmlns:p14="http://schemas.microsoft.com/office/powerpoint/2010/main" val="3329321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7966" y="1"/>
            <a:ext cx="5231266" cy="6822170"/>
          </a:xfrm>
          <a:prstGeom prst="rect">
            <a:avLst/>
          </a:prstGeom>
        </p:spPr>
      </p:pic>
    </p:spTree>
    <p:extLst>
      <p:ext uri="{BB962C8B-B14F-4D97-AF65-F5344CB8AC3E}">
        <p14:creationId xmlns:p14="http://schemas.microsoft.com/office/powerpoint/2010/main" val="3316900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8425" y="80962"/>
            <a:ext cx="6915150" cy="6696075"/>
          </a:xfrm>
          <a:prstGeom prst="rect">
            <a:avLst/>
          </a:prstGeom>
        </p:spPr>
      </p:pic>
    </p:spTree>
    <p:extLst>
      <p:ext uri="{BB962C8B-B14F-4D97-AF65-F5344CB8AC3E}">
        <p14:creationId xmlns:p14="http://schemas.microsoft.com/office/powerpoint/2010/main" val="3116024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2287427" y="1181173"/>
            <a:ext cx="6857997" cy="4495652"/>
          </a:xfrm>
          <a:prstGeom prst="rect">
            <a:avLst/>
          </a:prstGeom>
        </p:spPr>
      </p:pic>
    </p:spTree>
    <p:extLst>
      <p:ext uri="{BB962C8B-B14F-4D97-AF65-F5344CB8AC3E}">
        <p14:creationId xmlns:p14="http://schemas.microsoft.com/office/powerpoint/2010/main" val="3671236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6190" y="1032331"/>
            <a:ext cx="8229600" cy="7425869"/>
          </a:xfrm>
        </p:spPr>
        <p:txBody>
          <a:bodyPr>
            <a:normAutofit fontScale="62500" lnSpcReduction="20000"/>
          </a:bodyPr>
          <a:lstStyle/>
          <a:p>
            <a:pPr marL="0" indent="0">
              <a:buNone/>
            </a:pPr>
            <a:r>
              <a:rPr lang="en-GB" dirty="0">
                <a:latin typeface="Gill Sans MT" panose="020B0502020104020203" pitchFamily="34" charset="0"/>
              </a:rPr>
              <a:t>Task List for Today: STILL LIFE PHOTOGRAPHY</a:t>
            </a:r>
          </a:p>
          <a:p>
            <a:pPr marL="514350" indent="-514350">
              <a:buAutoNum type="arabicPeriod"/>
            </a:pPr>
            <a:r>
              <a:rPr lang="en-GB" dirty="0">
                <a:latin typeface="Gill Sans MT" panose="020B0502020104020203" pitchFamily="34" charset="0"/>
              </a:rPr>
              <a:t>Complete your </a:t>
            </a:r>
            <a:r>
              <a:rPr lang="en-GB" dirty="0" err="1">
                <a:latin typeface="Gill Sans MT" panose="020B0502020104020203" pitchFamily="34" charset="0"/>
              </a:rPr>
              <a:t>Daroo</a:t>
            </a:r>
            <a:r>
              <a:rPr lang="en-GB" dirty="0">
                <a:latin typeface="Gill Sans MT" panose="020B0502020104020203" pitchFamily="34" charset="0"/>
              </a:rPr>
              <a:t> Photography response:</a:t>
            </a:r>
          </a:p>
          <a:p>
            <a:pPr marL="0" indent="0">
              <a:buNone/>
            </a:pPr>
            <a:r>
              <a:rPr lang="en-GB" dirty="0">
                <a:latin typeface="Gill Sans MT" panose="020B0502020104020203" pitchFamily="34" charset="0"/>
              </a:rPr>
              <a:t>	Artist research: Mind Map/Mood Board/Critical Analysis </a:t>
            </a:r>
          </a:p>
          <a:p>
            <a:pPr marL="0" indent="0">
              <a:buNone/>
            </a:pPr>
            <a:r>
              <a:rPr lang="en-GB" dirty="0">
                <a:latin typeface="Gill Sans MT" panose="020B0502020104020203" pitchFamily="34" charset="0"/>
              </a:rPr>
              <a:t>	Planning a set of photographs</a:t>
            </a:r>
          </a:p>
          <a:p>
            <a:pPr marL="0" indent="0">
              <a:buNone/>
            </a:pPr>
            <a:r>
              <a:rPr lang="en-GB" dirty="0">
                <a:latin typeface="Gill Sans MT" panose="020B0502020104020203" pitchFamily="34" charset="0"/>
              </a:rPr>
              <a:t>	Still life colour photographs (15-20) as a thumbnail set. </a:t>
            </a:r>
          </a:p>
          <a:p>
            <a:pPr marL="0" indent="0">
              <a:buNone/>
            </a:pPr>
            <a:r>
              <a:rPr lang="en-GB" dirty="0">
                <a:latin typeface="Gill Sans MT" panose="020B0502020104020203" pitchFamily="34" charset="0"/>
              </a:rPr>
              <a:t>	Select and Reject one.</a:t>
            </a:r>
          </a:p>
          <a:p>
            <a:pPr marL="0" indent="0">
              <a:buNone/>
            </a:pPr>
            <a:r>
              <a:rPr lang="en-GB" dirty="0">
                <a:latin typeface="Gill Sans MT" panose="020B0502020104020203" pitchFamily="34" charset="0"/>
              </a:rPr>
              <a:t>	Editing using Photoshop/Affinity Photo.</a:t>
            </a:r>
          </a:p>
          <a:p>
            <a:pPr marL="0" indent="0">
              <a:buNone/>
            </a:pPr>
            <a:r>
              <a:rPr lang="en-GB" dirty="0">
                <a:latin typeface="Gill Sans MT" panose="020B0502020104020203" pitchFamily="34" charset="0"/>
              </a:rPr>
              <a:t>	Present final piece.</a:t>
            </a:r>
          </a:p>
          <a:p>
            <a:pPr marL="0" indent="0">
              <a:buNone/>
            </a:pPr>
            <a:r>
              <a:rPr lang="en-GB" dirty="0">
                <a:latin typeface="Gill Sans MT" panose="020B0502020104020203" pitchFamily="34" charset="0"/>
              </a:rPr>
              <a:t>	Make background by changing the hue and repeat copying.</a:t>
            </a:r>
          </a:p>
          <a:p>
            <a:pPr marL="0" indent="0">
              <a:buNone/>
            </a:pPr>
            <a:r>
              <a:rPr lang="en-GB" dirty="0">
                <a:latin typeface="Gill Sans MT" panose="020B0502020104020203" pitchFamily="34" charset="0"/>
              </a:rPr>
              <a:t>	Set of photos using the background.</a:t>
            </a:r>
          </a:p>
          <a:p>
            <a:pPr marL="0" indent="0">
              <a:buNone/>
            </a:pPr>
            <a:r>
              <a:rPr lang="en-GB" dirty="0">
                <a:latin typeface="Gill Sans MT" panose="020B0502020104020203" pitchFamily="34" charset="0"/>
              </a:rPr>
              <a:t> 	Select and Reject one.</a:t>
            </a:r>
          </a:p>
          <a:p>
            <a:pPr marL="0" indent="0">
              <a:buNone/>
            </a:pPr>
            <a:r>
              <a:rPr lang="en-GB" dirty="0">
                <a:latin typeface="Gill Sans MT" panose="020B0502020104020203" pitchFamily="34" charset="0"/>
              </a:rPr>
              <a:t>	Editing using Photoshop/Affinity Photo.</a:t>
            </a:r>
          </a:p>
          <a:p>
            <a:pPr marL="0" indent="0">
              <a:buNone/>
            </a:pPr>
            <a:r>
              <a:rPr lang="en-GB" dirty="0">
                <a:latin typeface="Gill Sans MT" panose="020B0502020104020203" pitchFamily="34" charset="0"/>
              </a:rPr>
              <a:t>	Present final piece.</a:t>
            </a:r>
          </a:p>
          <a:p>
            <a:pPr marL="0" indent="0">
              <a:buNone/>
            </a:pPr>
            <a:r>
              <a:rPr lang="en-GB" dirty="0">
                <a:latin typeface="Gill Sans MT" panose="020B0502020104020203" pitchFamily="34" charset="0"/>
              </a:rPr>
              <a:t>	Cross Polarisation photos.</a:t>
            </a:r>
          </a:p>
          <a:p>
            <a:pPr marL="0" indent="0">
              <a:buNone/>
            </a:pPr>
            <a:r>
              <a:rPr lang="en-GB" dirty="0">
                <a:latin typeface="Gill Sans MT" panose="020B0502020104020203" pitchFamily="34" charset="0"/>
              </a:rPr>
              <a:t>	Select and Reject one.</a:t>
            </a:r>
          </a:p>
          <a:p>
            <a:pPr marL="0" indent="0">
              <a:buNone/>
            </a:pPr>
            <a:r>
              <a:rPr lang="en-GB" dirty="0">
                <a:latin typeface="Gill Sans MT" panose="020B0502020104020203" pitchFamily="34" charset="0"/>
              </a:rPr>
              <a:t>	Editing using Photoshop/Affinity Photo.</a:t>
            </a:r>
          </a:p>
          <a:p>
            <a:pPr marL="0" indent="0">
              <a:buNone/>
            </a:pPr>
            <a:r>
              <a:rPr lang="en-GB" dirty="0">
                <a:latin typeface="Gill Sans MT" panose="020B0502020104020203" pitchFamily="34" charset="0"/>
              </a:rPr>
              <a:t>	Present all final pieces. Compare and select best photo</a:t>
            </a:r>
          </a:p>
          <a:p>
            <a:pPr marL="0" indent="0">
              <a:buNone/>
            </a:pPr>
            <a:endParaRPr lang="en-GB" dirty="0">
              <a:latin typeface="Gill Sans MT" panose="020B0502020104020203" pitchFamily="34" charset="0"/>
            </a:endParaRPr>
          </a:p>
          <a:p>
            <a:pPr marL="0" indent="0">
              <a:buNone/>
            </a:pPr>
            <a:r>
              <a:rPr lang="en-GB" dirty="0">
                <a:latin typeface="Gill Sans MT" panose="020B0502020104020203" pitchFamily="34" charset="0"/>
              </a:rPr>
              <a:t>	</a:t>
            </a:r>
          </a:p>
          <a:p>
            <a:pPr marL="0" indent="0">
              <a:buNone/>
            </a:pPr>
            <a:endParaRPr lang="en-GB" dirty="0">
              <a:latin typeface="Gill Sans MT" panose="020B0502020104020203" pitchFamily="34" charset="0"/>
            </a:endParaRPr>
          </a:p>
          <a:p>
            <a:pPr marL="0" indent="0">
              <a:buNone/>
            </a:pPr>
            <a:r>
              <a:rPr lang="en-GB" dirty="0">
                <a:latin typeface="Gill Sans MT" panose="020B0502020104020203" pitchFamily="34" charset="0"/>
              </a:rPr>
              <a:t>	</a:t>
            </a:r>
          </a:p>
          <a:p>
            <a:pPr marL="0" indent="0">
              <a:buNone/>
            </a:pPr>
            <a:endParaRPr lang="en-GB" dirty="0">
              <a:latin typeface="Gill Sans MT" panose="020B0502020104020203" pitchFamily="34" charset="0"/>
            </a:endParaRPr>
          </a:p>
          <a:p>
            <a:pPr marL="0" indent="0">
              <a:buNone/>
            </a:pPr>
            <a:r>
              <a:rPr lang="en-GB" dirty="0">
                <a:latin typeface="Gill Sans MT" panose="020B0502020104020203" pitchFamily="34" charset="0"/>
              </a:rPr>
              <a:t>		</a:t>
            </a:r>
          </a:p>
        </p:txBody>
      </p:sp>
      <p:sp>
        <p:nvSpPr>
          <p:cNvPr id="7" name="Title 1"/>
          <p:cNvSpPr>
            <a:spLocks noGrp="1"/>
          </p:cNvSpPr>
          <p:nvPr>
            <p:ph type="title"/>
          </p:nvPr>
        </p:nvSpPr>
        <p:spPr>
          <a:xfrm>
            <a:off x="1978011" y="283028"/>
            <a:ext cx="8229600" cy="859971"/>
          </a:xfrm>
        </p:spPr>
        <p:txBody>
          <a:bodyPr>
            <a:normAutofit/>
          </a:bodyPr>
          <a:lstStyle/>
          <a:p>
            <a:r>
              <a:rPr lang="en-GB" sz="3600" dirty="0">
                <a:latin typeface="Gill Sans MT" panose="020B0502020104020203" pitchFamily="34" charset="0"/>
              </a:rPr>
              <a:t>GCSE Photography: The Choice of Colour</a:t>
            </a:r>
          </a:p>
        </p:txBody>
      </p:sp>
      <p:sp>
        <p:nvSpPr>
          <p:cNvPr id="2" name="Rectangle 1"/>
          <p:cNvSpPr/>
          <p:nvPr/>
        </p:nvSpPr>
        <p:spPr>
          <a:xfrm>
            <a:off x="2634343" y="1665514"/>
            <a:ext cx="5606143" cy="18941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8" name="Rectangle 7"/>
          <p:cNvSpPr/>
          <p:nvPr/>
        </p:nvSpPr>
        <p:spPr>
          <a:xfrm>
            <a:off x="2634343" y="3559630"/>
            <a:ext cx="5606143" cy="156754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634343" y="5127172"/>
            <a:ext cx="5606143" cy="1447799"/>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rot="16200000">
            <a:off x="5909087" y="3796314"/>
            <a:ext cx="5203371" cy="353943"/>
          </a:xfrm>
          <a:prstGeom prst="rect">
            <a:avLst/>
          </a:prstGeom>
          <a:noFill/>
        </p:spPr>
        <p:txBody>
          <a:bodyPr wrap="square" rtlCol="0">
            <a:spAutoFit/>
          </a:bodyPr>
          <a:lstStyle/>
          <a:p>
            <a:r>
              <a:rPr lang="en-GB" sz="1700" dirty="0">
                <a:latin typeface="Gill Sans MT" panose="020B0502020104020203" pitchFamily="34" charset="0"/>
              </a:rPr>
              <a:t>REMEMBER TO SNIP/PRINT SCREEN YOUR STAGES</a:t>
            </a:r>
          </a:p>
        </p:txBody>
      </p:sp>
      <p:sp>
        <p:nvSpPr>
          <p:cNvPr id="10" name="TextBox 3">
            <a:extLst>
              <a:ext uri="{FF2B5EF4-FFF2-40B4-BE49-F238E27FC236}">
                <a16:creationId xmlns:a16="http://schemas.microsoft.com/office/drawing/2014/main" id="{6DC44663-3C6B-4F4A-989B-75774F60BF16}"/>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11" name="Picture 10">
            <a:extLst>
              <a:ext uri="{FF2B5EF4-FFF2-40B4-BE49-F238E27FC236}">
                <a16:creationId xmlns:a16="http://schemas.microsoft.com/office/drawing/2014/main" id="{5C39D773-91D2-4F9F-B495-894FF6A379AB}"/>
              </a:ext>
            </a:extLst>
          </p:cNvPr>
          <p:cNvPicPr/>
          <p:nvPr/>
        </p:nvPicPr>
        <p:blipFill>
          <a:blip r:embed="rId2">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4137777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14222" y="3173978"/>
            <a:ext cx="5100636" cy="316591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9342" y="273321"/>
            <a:ext cx="3879860" cy="2609105"/>
          </a:xfrm>
          <a:prstGeom prst="rect">
            <a:avLst/>
          </a:prstGeom>
          <a:ln w="28575">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4221" y="273321"/>
            <a:ext cx="1936011" cy="2609105"/>
          </a:xfrm>
          <a:prstGeom prst="rect">
            <a:avLst/>
          </a:prstGeom>
          <a:ln w="28575">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a:off x="1306286" y="273322"/>
            <a:ext cx="3298825" cy="6066569"/>
          </a:xfrm>
          <a:prstGeom prst="rect">
            <a:avLst/>
          </a:prstGeom>
          <a:ln w="285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024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966" y="1032332"/>
            <a:ext cx="4314022" cy="5200517"/>
          </a:xfrm>
        </p:spPr>
        <p:txBody>
          <a:bodyPr>
            <a:normAutofit fontScale="92500" lnSpcReduction="10000"/>
          </a:bodyPr>
          <a:lstStyle/>
          <a:p>
            <a:pPr marL="0" indent="0">
              <a:buNone/>
            </a:pPr>
            <a:r>
              <a:rPr lang="en-GB" b="1" dirty="0"/>
              <a:t>Portraiture:</a:t>
            </a:r>
          </a:p>
          <a:p>
            <a:pPr marL="0" indent="0">
              <a:buNone/>
            </a:pPr>
            <a:r>
              <a:rPr lang="en-GB" b="1" dirty="0"/>
              <a:t>Surreal Fashion Photography</a:t>
            </a:r>
          </a:p>
          <a:p>
            <a:pPr marL="0" indent="0">
              <a:buNone/>
            </a:pPr>
            <a:r>
              <a:rPr lang="en-GB" dirty="0"/>
              <a:t>Surreal means strange/unbelievable/  dreamlike. </a:t>
            </a:r>
          </a:p>
          <a:p>
            <a:pPr marL="0" indent="0">
              <a:buNone/>
            </a:pPr>
            <a:r>
              <a:rPr lang="en-GB" dirty="0"/>
              <a:t>I would like you to create a </a:t>
            </a:r>
            <a:r>
              <a:rPr lang="en-GB" b="1" dirty="0"/>
              <a:t>surreal fashion photograph</a:t>
            </a:r>
            <a:r>
              <a:rPr lang="en-GB" dirty="0"/>
              <a:t>, using a </a:t>
            </a:r>
            <a:r>
              <a:rPr lang="en-GB" b="1" dirty="0"/>
              <a:t>photograph of a polystyrene head</a:t>
            </a:r>
            <a:r>
              <a:rPr lang="en-GB" dirty="0"/>
              <a:t>, which you will </a:t>
            </a:r>
            <a:r>
              <a:rPr lang="en-GB" b="1" dirty="0"/>
              <a:t>decorate with colouring pencils</a:t>
            </a:r>
            <a:r>
              <a:rPr lang="en-GB" dirty="0"/>
              <a:t>. You will then use this photograph to create a </a:t>
            </a:r>
            <a:r>
              <a:rPr lang="en-GB" b="1" dirty="0"/>
              <a:t>fashion photograph from a magazine</a:t>
            </a:r>
            <a:r>
              <a:rPr lang="en-GB" dirty="0"/>
              <a:t>.  </a:t>
            </a:r>
          </a:p>
          <a:p>
            <a:pPr marL="0" indent="0">
              <a:buNone/>
            </a:pPr>
            <a:endParaRPr lang="en-GB" dirty="0">
              <a:latin typeface="Gill Sans MT" panose="020B0502020104020203" pitchFamily="34" charset="0"/>
            </a:endParaRPr>
          </a:p>
        </p:txBody>
      </p:sp>
      <p:sp>
        <p:nvSpPr>
          <p:cNvPr id="7" name="Title 1"/>
          <p:cNvSpPr>
            <a:spLocks noGrp="1"/>
          </p:cNvSpPr>
          <p:nvPr>
            <p:ph type="title"/>
          </p:nvPr>
        </p:nvSpPr>
        <p:spPr>
          <a:xfrm>
            <a:off x="1978011" y="285008"/>
            <a:ext cx="8229600" cy="857992"/>
          </a:xfrm>
        </p:spPr>
        <p:txBody>
          <a:bodyPr>
            <a:normAutofit/>
          </a:bodyPr>
          <a:lstStyle/>
          <a:p>
            <a:r>
              <a:rPr lang="en-GB" sz="3600" dirty="0">
                <a:latin typeface="Gill Sans MT" panose="020B0502020104020203" pitchFamily="34" charset="0"/>
              </a:rPr>
              <a:t>GCSE Photography: The Choice of Colour</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2811" y="1032332"/>
            <a:ext cx="5486205" cy="5443210"/>
          </a:xfrm>
          <a:prstGeom prst="rect">
            <a:avLst/>
          </a:prstGeom>
        </p:spPr>
      </p:pic>
      <p:sp>
        <p:nvSpPr>
          <p:cNvPr id="5" name="TextBox 3">
            <a:extLst>
              <a:ext uri="{FF2B5EF4-FFF2-40B4-BE49-F238E27FC236}">
                <a16:creationId xmlns:a16="http://schemas.microsoft.com/office/drawing/2014/main" id="{4226E1FB-B8F9-4803-9594-3A81F2F57DD6}"/>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6" name="Picture 5">
            <a:extLst>
              <a:ext uri="{FF2B5EF4-FFF2-40B4-BE49-F238E27FC236}">
                <a16:creationId xmlns:a16="http://schemas.microsoft.com/office/drawing/2014/main" id="{2CCA1075-A2E6-4E4F-8A03-E6F66DEA7484}"/>
              </a:ext>
            </a:extLst>
          </p:cNvPr>
          <p:cNvPicPr/>
          <p:nvPr/>
        </p:nvPicPr>
        <p:blipFill>
          <a:blip r:embed="rId3">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2886043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81200" y="286755"/>
            <a:ext cx="8229600" cy="1143000"/>
          </a:xfrm>
        </p:spPr>
        <p:txBody>
          <a:bodyPr>
            <a:normAutofit/>
          </a:bodyPr>
          <a:lstStyle/>
          <a:p>
            <a:r>
              <a:rPr lang="en-GB" sz="3600" dirty="0">
                <a:latin typeface="Gill Sans MT" panose="020B0502020104020203" pitchFamily="34" charset="0"/>
              </a:rPr>
              <a:t>GCSE Photography: The Choice of Colour</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0793" y="1344350"/>
            <a:ext cx="2857826" cy="4915462"/>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1712" t="3148"/>
          <a:stretch/>
        </p:blipFill>
        <p:spPr>
          <a:xfrm>
            <a:off x="1416184" y="1344350"/>
            <a:ext cx="2789855" cy="487991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3373" y="1344350"/>
            <a:ext cx="2717474" cy="4905390"/>
          </a:xfrm>
          <a:prstGeom prst="rect">
            <a:avLst/>
          </a:prstGeom>
          <a:ln w="28575">
            <a:solidFill>
              <a:schemeClr val="tx1"/>
            </a:solidFill>
          </a:ln>
          <a:effectLst>
            <a:outerShdw blurRad="292100" dist="139700" dir="2700000" algn="tl" rotWithShape="0">
              <a:srgbClr val="333333">
                <a:alpha val="65000"/>
              </a:srgbClr>
            </a:outerShdw>
          </a:effectLst>
        </p:spPr>
      </p:pic>
      <p:sp>
        <p:nvSpPr>
          <p:cNvPr id="6" name="TextBox 3">
            <a:extLst>
              <a:ext uri="{FF2B5EF4-FFF2-40B4-BE49-F238E27FC236}">
                <a16:creationId xmlns:a16="http://schemas.microsoft.com/office/drawing/2014/main" id="{EC4016B9-9EE2-4D4F-B0F9-D6531F2745FA}"/>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9" name="Picture 8">
            <a:extLst>
              <a:ext uri="{FF2B5EF4-FFF2-40B4-BE49-F238E27FC236}">
                <a16:creationId xmlns:a16="http://schemas.microsoft.com/office/drawing/2014/main" id="{EF20D135-0DB1-459B-A325-4573D8F5F128}"/>
              </a:ext>
            </a:extLst>
          </p:cNvPr>
          <p:cNvPicPr/>
          <p:nvPr/>
        </p:nvPicPr>
        <p:blipFill>
          <a:blip r:embed="rId5">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756873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6190" y="1032332"/>
            <a:ext cx="8229600" cy="4525963"/>
          </a:xfrm>
        </p:spPr>
        <p:txBody>
          <a:bodyPr/>
          <a:lstStyle/>
          <a:p>
            <a:pPr marL="0" indent="0">
              <a:buNone/>
            </a:pPr>
            <a:r>
              <a:rPr lang="en-GB" dirty="0"/>
              <a:t>Original</a:t>
            </a:r>
          </a:p>
          <a:p>
            <a:pPr marL="0" indent="0">
              <a:buNone/>
            </a:pPr>
            <a:endParaRPr lang="en-GB" dirty="0">
              <a:latin typeface="Gill Sans MT" panose="020B0502020104020203" pitchFamily="34" charset="0"/>
            </a:endParaRPr>
          </a:p>
        </p:txBody>
      </p:sp>
      <p:sp>
        <p:nvSpPr>
          <p:cNvPr id="7" name="Title 1"/>
          <p:cNvSpPr>
            <a:spLocks noGrp="1"/>
          </p:cNvSpPr>
          <p:nvPr>
            <p:ph type="title"/>
          </p:nvPr>
        </p:nvSpPr>
        <p:spPr>
          <a:xfrm>
            <a:off x="1978011" y="372160"/>
            <a:ext cx="8229600" cy="770840"/>
          </a:xfrm>
        </p:spPr>
        <p:txBody>
          <a:bodyPr>
            <a:normAutofit/>
          </a:bodyPr>
          <a:lstStyle/>
          <a:p>
            <a:r>
              <a:rPr lang="en-GB" sz="3600" dirty="0">
                <a:latin typeface="Gill Sans MT" panose="020B0502020104020203" pitchFamily="34" charset="0"/>
              </a:rPr>
              <a:t>GCSE Photography: The Choice of Colour</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6074" y="1538703"/>
            <a:ext cx="9139853" cy="5141167"/>
          </a:xfrm>
          <a:prstGeom prst="rect">
            <a:avLst/>
          </a:prstGeom>
        </p:spPr>
      </p:pic>
      <p:sp>
        <p:nvSpPr>
          <p:cNvPr id="5" name="TextBox 3">
            <a:extLst>
              <a:ext uri="{FF2B5EF4-FFF2-40B4-BE49-F238E27FC236}">
                <a16:creationId xmlns:a16="http://schemas.microsoft.com/office/drawing/2014/main" id="{FA57F043-A7E9-4044-B759-6582A0174508}"/>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6" name="Picture 5">
            <a:extLst>
              <a:ext uri="{FF2B5EF4-FFF2-40B4-BE49-F238E27FC236}">
                <a16:creationId xmlns:a16="http://schemas.microsoft.com/office/drawing/2014/main" id="{90CB3F70-C1C1-49B1-AC17-F138D7BF7C4E}"/>
              </a:ext>
            </a:extLst>
          </p:cNvPr>
          <p:cNvPicPr/>
          <p:nvPr/>
        </p:nvPicPr>
        <p:blipFill>
          <a:blip r:embed="rId3">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2001949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6190" y="1032332"/>
            <a:ext cx="8229600" cy="4525963"/>
          </a:xfrm>
        </p:spPr>
        <p:txBody>
          <a:bodyPr/>
          <a:lstStyle/>
          <a:p>
            <a:pPr marL="0" indent="0">
              <a:buNone/>
            </a:pPr>
            <a:r>
              <a:rPr lang="en-GB" b="1" dirty="0"/>
              <a:t>Liquify</a:t>
            </a:r>
            <a:endParaRPr lang="en-GB" dirty="0"/>
          </a:p>
          <a:p>
            <a:pPr marL="0" indent="0">
              <a:buNone/>
            </a:pPr>
            <a:endParaRPr lang="en-GB" dirty="0">
              <a:latin typeface="Gill Sans MT" panose="020B0502020104020203" pitchFamily="34" charset="0"/>
            </a:endParaRPr>
          </a:p>
        </p:txBody>
      </p:sp>
      <p:sp>
        <p:nvSpPr>
          <p:cNvPr id="7" name="Title 1"/>
          <p:cNvSpPr>
            <a:spLocks noGrp="1"/>
          </p:cNvSpPr>
          <p:nvPr>
            <p:ph type="title"/>
          </p:nvPr>
        </p:nvSpPr>
        <p:spPr>
          <a:xfrm>
            <a:off x="1978011" y="372160"/>
            <a:ext cx="8229600" cy="770840"/>
          </a:xfrm>
        </p:spPr>
        <p:txBody>
          <a:bodyPr>
            <a:normAutofit/>
          </a:bodyPr>
          <a:lstStyle/>
          <a:p>
            <a:r>
              <a:rPr lang="en-GB" sz="3600" dirty="0">
                <a:latin typeface="Gill Sans MT" panose="020B0502020104020203" pitchFamily="34" charset="0"/>
              </a:rPr>
              <a:t>GCSE Photography: The Choice of Colour</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5772" y="1578039"/>
            <a:ext cx="9100456" cy="5119006"/>
          </a:xfrm>
          <a:prstGeom prst="rect">
            <a:avLst/>
          </a:prstGeom>
        </p:spPr>
      </p:pic>
      <p:sp>
        <p:nvSpPr>
          <p:cNvPr id="5" name="TextBox 3">
            <a:extLst>
              <a:ext uri="{FF2B5EF4-FFF2-40B4-BE49-F238E27FC236}">
                <a16:creationId xmlns:a16="http://schemas.microsoft.com/office/drawing/2014/main" id="{FEAD91B7-4C02-4369-A309-083BFE2C59E0}"/>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6" name="Picture 5">
            <a:extLst>
              <a:ext uri="{FF2B5EF4-FFF2-40B4-BE49-F238E27FC236}">
                <a16:creationId xmlns:a16="http://schemas.microsoft.com/office/drawing/2014/main" id="{81AB2E72-C91D-41C7-83A7-F2D6D1DCBE2F}"/>
              </a:ext>
            </a:extLst>
          </p:cNvPr>
          <p:cNvPicPr/>
          <p:nvPr/>
        </p:nvPicPr>
        <p:blipFill>
          <a:blip r:embed="rId3">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5180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011" y="372160"/>
            <a:ext cx="8229600" cy="770840"/>
          </a:xfrm>
        </p:spPr>
        <p:txBody>
          <a:bodyPr>
            <a:normAutofit/>
          </a:bodyPr>
          <a:lstStyle/>
          <a:p>
            <a:r>
              <a:rPr lang="en-GB" sz="3600" dirty="0">
                <a:latin typeface="Gill Sans MT" panose="020B0502020104020203" pitchFamily="34" charset="0"/>
              </a:rPr>
              <a:t>GCSE Photography: The Choice of Colour</a:t>
            </a:r>
          </a:p>
        </p:txBody>
      </p:sp>
      <p:sp>
        <p:nvSpPr>
          <p:cNvPr id="4" name="Content Placeholder 3"/>
          <p:cNvSpPr>
            <a:spLocks noGrp="1"/>
          </p:cNvSpPr>
          <p:nvPr>
            <p:ph idx="1"/>
          </p:nvPr>
        </p:nvSpPr>
        <p:spPr>
          <a:xfrm>
            <a:off x="1113199" y="1155784"/>
            <a:ext cx="9467715" cy="5262433"/>
          </a:xfrm>
        </p:spPr>
        <p:txBody>
          <a:bodyPr>
            <a:normAutofit lnSpcReduction="10000"/>
          </a:bodyPr>
          <a:lstStyle/>
          <a:p>
            <a:pPr marL="0" indent="0">
              <a:buNone/>
            </a:pPr>
            <a:r>
              <a:rPr lang="en-GB" b="1" dirty="0"/>
              <a:t>Still Life Photography </a:t>
            </a:r>
            <a:r>
              <a:rPr lang="en-GB" dirty="0"/>
              <a:t>(</a:t>
            </a:r>
            <a:r>
              <a:rPr lang="en-GB" dirty="0" err="1"/>
              <a:t>Daroo</a:t>
            </a:r>
            <a:r>
              <a:rPr lang="en-GB" dirty="0"/>
              <a:t> Photography/Jacob </a:t>
            </a:r>
            <a:r>
              <a:rPr lang="en-GB" dirty="0" err="1"/>
              <a:t>Reichel</a:t>
            </a:r>
            <a:r>
              <a:rPr lang="en-GB" dirty="0"/>
              <a:t>/Matt Russell)</a:t>
            </a:r>
          </a:p>
          <a:p>
            <a:pPr marL="0" indent="0">
              <a:buNone/>
            </a:pPr>
            <a:r>
              <a:rPr lang="en-GB" dirty="0"/>
              <a:t>For this section of the Choice of Colour project, you are going to focus on </a:t>
            </a:r>
            <a:r>
              <a:rPr lang="en-GB" b="1" dirty="0"/>
              <a:t>STILL LIFE PHOTOGRAPHY</a:t>
            </a:r>
            <a:r>
              <a:rPr lang="en-GB" dirty="0"/>
              <a:t>.</a:t>
            </a:r>
          </a:p>
          <a:p>
            <a:pPr marL="0" indent="0">
              <a:buNone/>
            </a:pPr>
            <a:r>
              <a:rPr lang="en-GB" b="1" dirty="0"/>
              <a:t>Task One: What is Still Life Photography?</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Write a definition of Still Life Photography, </a:t>
            </a:r>
            <a:r>
              <a:rPr lang="en-GB" b="1" dirty="0"/>
              <a:t>in clear and simple terms</a:t>
            </a:r>
            <a:r>
              <a:rPr lang="en-GB" dirty="0"/>
              <a:t>, in no more than three sentences. </a:t>
            </a:r>
          </a:p>
          <a:p>
            <a:pPr marL="0" indent="0">
              <a:buNone/>
            </a:pPr>
            <a:endParaRPr lang="en-GB" dirty="0"/>
          </a:p>
        </p:txBody>
      </p:sp>
      <p:sp>
        <p:nvSpPr>
          <p:cNvPr id="5" name="Rectangle 4"/>
          <p:cNvSpPr/>
          <p:nvPr/>
        </p:nvSpPr>
        <p:spPr>
          <a:xfrm>
            <a:off x="1566045" y="3500165"/>
            <a:ext cx="7412492" cy="1794646"/>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stretch>
            <a:fillRect/>
          </a:stretch>
        </p:blipFill>
        <p:spPr>
          <a:xfrm>
            <a:off x="1739830" y="3583236"/>
            <a:ext cx="7064922" cy="1628503"/>
          </a:xfrm>
          <a:prstGeom prst="rect">
            <a:avLst/>
          </a:prstGeom>
        </p:spPr>
      </p:pic>
      <p:sp>
        <p:nvSpPr>
          <p:cNvPr id="6" name="TextBox 3">
            <a:extLst>
              <a:ext uri="{FF2B5EF4-FFF2-40B4-BE49-F238E27FC236}">
                <a16:creationId xmlns:a16="http://schemas.microsoft.com/office/drawing/2014/main" id="{1A3804CE-7EE7-4EB4-9C5A-4FC79E9CDE5A}"/>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7" name="Picture 6">
            <a:extLst>
              <a:ext uri="{FF2B5EF4-FFF2-40B4-BE49-F238E27FC236}">
                <a16:creationId xmlns:a16="http://schemas.microsoft.com/office/drawing/2014/main" id="{B8196194-712E-42D1-B2ED-FD2445475545}"/>
              </a:ext>
            </a:extLst>
          </p:cNvPr>
          <p:cNvPicPr/>
          <p:nvPr/>
        </p:nvPicPr>
        <p:blipFill>
          <a:blip r:embed="rId3">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2617992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6190" y="1032332"/>
            <a:ext cx="8229600" cy="4525963"/>
          </a:xfrm>
        </p:spPr>
        <p:txBody>
          <a:bodyPr/>
          <a:lstStyle/>
          <a:p>
            <a:pPr marL="0" indent="0">
              <a:buNone/>
            </a:pPr>
            <a:r>
              <a:rPr lang="en-GB" b="1" dirty="0"/>
              <a:t>Saturation</a:t>
            </a:r>
            <a:endParaRPr lang="en-GB" dirty="0"/>
          </a:p>
          <a:p>
            <a:pPr marL="0" indent="0">
              <a:buNone/>
            </a:pPr>
            <a:endParaRPr lang="en-GB" dirty="0">
              <a:latin typeface="Gill Sans MT" panose="020B0502020104020203" pitchFamily="34" charset="0"/>
            </a:endParaRPr>
          </a:p>
        </p:txBody>
      </p:sp>
      <p:sp>
        <p:nvSpPr>
          <p:cNvPr id="7" name="Title 1"/>
          <p:cNvSpPr>
            <a:spLocks noGrp="1"/>
          </p:cNvSpPr>
          <p:nvPr>
            <p:ph type="title"/>
          </p:nvPr>
        </p:nvSpPr>
        <p:spPr>
          <a:xfrm>
            <a:off x="1978011" y="372160"/>
            <a:ext cx="8229600" cy="770840"/>
          </a:xfrm>
        </p:spPr>
        <p:txBody>
          <a:bodyPr>
            <a:normAutofit/>
          </a:bodyPr>
          <a:lstStyle/>
          <a:p>
            <a:r>
              <a:rPr lang="en-GB" sz="3600" dirty="0">
                <a:latin typeface="Gill Sans MT" panose="020B0502020104020203" pitchFamily="34" charset="0"/>
              </a:rPr>
              <a:t>GCSE Photography: The Choice of Colour</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8429" y="1638988"/>
            <a:ext cx="9035143" cy="5082268"/>
          </a:xfrm>
          <a:prstGeom prst="rect">
            <a:avLst/>
          </a:prstGeom>
        </p:spPr>
      </p:pic>
      <p:sp>
        <p:nvSpPr>
          <p:cNvPr id="5" name="TextBox 3">
            <a:extLst>
              <a:ext uri="{FF2B5EF4-FFF2-40B4-BE49-F238E27FC236}">
                <a16:creationId xmlns:a16="http://schemas.microsoft.com/office/drawing/2014/main" id="{3AF0E66C-C699-48E8-8F23-15CA87F3C4DF}"/>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6" name="Picture 5">
            <a:extLst>
              <a:ext uri="{FF2B5EF4-FFF2-40B4-BE49-F238E27FC236}">
                <a16:creationId xmlns:a16="http://schemas.microsoft.com/office/drawing/2014/main" id="{824E1C45-D370-4973-82D2-CE772E0FBC82}"/>
              </a:ext>
            </a:extLst>
          </p:cNvPr>
          <p:cNvPicPr/>
          <p:nvPr/>
        </p:nvPicPr>
        <p:blipFill>
          <a:blip r:embed="rId3">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1957068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6190" y="1032332"/>
            <a:ext cx="8229600" cy="4525963"/>
          </a:xfrm>
        </p:spPr>
        <p:txBody>
          <a:bodyPr/>
          <a:lstStyle/>
          <a:p>
            <a:pPr marL="0" indent="0">
              <a:buNone/>
            </a:pPr>
            <a:r>
              <a:rPr lang="en-GB" b="1" dirty="0"/>
              <a:t>Clone</a:t>
            </a:r>
            <a:endParaRPr lang="en-GB" dirty="0"/>
          </a:p>
          <a:p>
            <a:pPr marL="0" indent="0">
              <a:buNone/>
            </a:pPr>
            <a:endParaRPr lang="en-GB" dirty="0">
              <a:latin typeface="Gill Sans MT" panose="020B0502020104020203" pitchFamily="34" charset="0"/>
            </a:endParaRPr>
          </a:p>
        </p:txBody>
      </p:sp>
      <p:sp>
        <p:nvSpPr>
          <p:cNvPr id="7" name="Title 1"/>
          <p:cNvSpPr>
            <a:spLocks noGrp="1"/>
          </p:cNvSpPr>
          <p:nvPr>
            <p:ph type="title"/>
          </p:nvPr>
        </p:nvSpPr>
        <p:spPr>
          <a:xfrm>
            <a:off x="1978011" y="372160"/>
            <a:ext cx="8229600" cy="770840"/>
          </a:xfrm>
        </p:spPr>
        <p:txBody>
          <a:bodyPr>
            <a:normAutofit/>
          </a:bodyPr>
          <a:lstStyle/>
          <a:p>
            <a:r>
              <a:rPr lang="en-GB" sz="3600" dirty="0">
                <a:latin typeface="Gill Sans MT" panose="020B0502020104020203" pitchFamily="34" charset="0"/>
              </a:rPr>
              <a:t>GCSE Photography: The Choice of Colour</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8348" y="1592334"/>
            <a:ext cx="9195304" cy="5172359"/>
          </a:xfrm>
          <a:prstGeom prst="rect">
            <a:avLst/>
          </a:prstGeom>
        </p:spPr>
      </p:pic>
      <p:sp>
        <p:nvSpPr>
          <p:cNvPr id="5" name="TextBox 3">
            <a:extLst>
              <a:ext uri="{FF2B5EF4-FFF2-40B4-BE49-F238E27FC236}">
                <a16:creationId xmlns:a16="http://schemas.microsoft.com/office/drawing/2014/main" id="{2AAB2CCE-C1EC-4F87-BF07-75ED63BAFC37}"/>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6" name="Picture 5">
            <a:extLst>
              <a:ext uri="{FF2B5EF4-FFF2-40B4-BE49-F238E27FC236}">
                <a16:creationId xmlns:a16="http://schemas.microsoft.com/office/drawing/2014/main" id="{6309409F-219F-4642-B3FF-5B2943C8E824}"/>
              </a:ext>
            </a:extLst>
          </p:cNvPr>
          <p:cNvPicPr/>
          <p:nvPr/>
        </p:nvPicPr>
        <p:blipFill>
          <a:blip r:embed="rId3">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1432052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78011" y="190004"/>
            <a:ext cx="8229600" cy="952995"/>
          </a:xfrm>
        </p:spPr>
        <p:txBody>
          <a:bodyPr>
            <a:normAutofit/>
          </a:bodyPr>
          <a:lstStyle/>
          <a:p>
            <a:r>
              <a:rPr lang="en-GB" sz="3600" dirty="0">
                <a:latin typeface="Gill Sans MT" panose="020B0502020104020203" pitchFamily="34" charset="0"/>
              </a:rPr>
              <a:t>GCSE Photography: The Choice of Colour</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20493" y="953069"/>
            <a:ext cx="3287117" cy="5933668"/>
          </a:xfrm>
          <a:prstGeom prst="rect">
            <a:avLst/>
          </a:prstGeom>
          <a:ln w="28575">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9856" y="946367"/>
            <a:ext cx="3252689" cy="5911633"/>
          </a:xfrm>
          <a:prstGeom prst="rect">
            <a:avLst/>
          </a:prstGeom>
        </p:spPr>
      </p:pic>
      <p:sp>
        <p:nvSpPr>
          <p:cNvPr id="8" name="Right Arrow 7"/>
          <p:cNvSpPr/>
          <p:nvPr/>
        </p:nvSpPr>
        <p:spPr>
          <a:xfrm>
            <a:off x="5337110" y="3219061"/>
            <a:ext cx="1399592" cy="112900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TextBox 3">
            <a:extLst>
              <a:ext uri="{FF2B5EF4-FFF2-40B4-BE49-F238E27FC236}">
                <a16:creationId xmlns:a16="http://schemas.microsoft.com/office/drawing/2014/main" id="{D3B121A1-CCB8-4537-BF3A-E1831AFFD9D7}"/>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10" name="Picture 9">
            <a:extLst>
              <a:ext uri="{FF2B5EF4-FFF2-40B4-BE49-F238E27FC236}">
                <a16:creationId xmlns:a16="http://schemas.microsoft.com/office/drawing/2014/main" id="{96722773-5D22-4EBC-8028-C5D60E574702}"/>
              </a:ext>
            </a:extLst>
          </p:cNvPr>
          <p:cNvPicPr/>
          <p:nvPr/>
        </p:nvPicPr>
        <p:blipFill>
          <a:blip r:embed="rId4">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3842072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78011" y="190004"/>
            <a:ext cx="8229600" cy="952995"/>
          </a:xfrm>
        </p:spPr>
        <p:txBody>
          <a:bodyPr>
            <a:normAutofit/>
          </a:bodyPr>
          <a:lstStyle/>
          <a:p>
            <a:r>
              <a:rPr lang="en-GB" sz="3600" dirty="0">
                <a:latin typeface="Gill Sans MT" panose="020B0502020104020203" pitchFamily="34" charset="0"/>
              </a:rPr>
              <a:t>GCSE Photography: The Choice of Colour</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7027" y="914399"/>
            <a:ext cx="3464400" cy="5857681"/>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92962" y="914398"/>
            <a:ext cx="3336757" cy="5857681"/>
          </a:xfrm>
          <a:prstGeom prst="rect">
            <a:avLst/>
          </a:prstGeom>
        </p:spPr>
      </p:pic>
      <p:sp>
        <p:nvSpPr>
          <p:cNvPr id="5" name="TextBox 3">
            <a:extLst>
              <a:ext uri="{FF2B5EF4-FFF2-40B4-BE49-F238E27FC236}">
                <a16:creationId xmlns:a16="http://schemas.microsoft.com/office/drawing/2014/main" id="{DD3F520A-4C9F-4DBA-BE2B-81A6982832C3}"/>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6" name="Picture 5">
            <a:extLst>
              <a:ext uri="{FF2B5EF4-FFF2-40B4-BE49-F238E27FC236}">
                <a16:creationId xmlns:a16="http://schemas.microsoft.com/office/drawing/2014/main" id="{ED12077A-AC8B-4A29-8ED0-FD23E7C2A55A}"/>
              </a:ext>
            </a:extLst>
          </p:cNvPr>
          <p:cNvPicPr/>
          <p:nvPr/>
        </p:nvPicPr>
        <p:blipFill>
          <a:blip r:embed="rId4">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3212360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1170" y="426328"/>
            <a:ext cx="9144000" cy="938449"/>
          </a:xfrm>
        </p:spPr>
        <p:txBody>
          <a:bodyPr/>
          <a:lstStyle/>
          <a:p>
            <a:r>
              <a:rPr lang="en-GB" b="1" dirty="0"/>
              <a:t>Studio Lighting: The Basics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2265" y="1364777"/>
            <a:ext cx="5161809" cy="5283673"/>
          </a:xfrm>
          <a:prstGeom prst="rect">
            <a:avLst/>
          </a:prstGeom>
        </p:spPr>
      </p:pic>
      <p:sp>
        <p:nvSpPr>
          <p:cNvPr id="5" name="TextBox 3">
            <a:extLst>
              <a:ext uri="{FF2B5EF4-FFF2-40B4-BE49-F238E27FC236}">
                <a16:creationId xmlns:a16="http://schemas.microsoft.com/office/drawing/2014/main" id="{AF80FC28-18D7-44B0-AD96-0B89A2F6BDFA}"/>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6" name="Picture 5">
            <a:extLst>
              <a:ext uri="{FF2B5EF4-FFF2-40B4-BE49-F238E27FC236}">
                <a16:creationId xmlns:a16="http://schemas.microsoft.com/office/drawing/2014/main" id="{8A387598-5A04-4403-966C-9D592E9A1CA8}"/>
              </a:ext>
            </a:extLst>
          </p:cNvPr>
          <p:cNvPicPr/>
          <p:nvPr/>
        </p:nvPicPr>
        <p:blipFill>
          <a:blip r:embed="rId3">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1660158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GB" dirty="0"/>
              <a:t>Studio Lighting: The Basics</a:t>
            </a:r>
          </a:p>
        </p:txBody>
      </p:sp>
      <p:sp>
        <p:nvSpPr>
          <p:cNvPr id="3" name="Content Placeholder 2"/>
          <p:cNvSpPr>
            <a:spLocks noGrp="1"/>
          </p:cNvSpPr>
          <p:nvPr>
            <p:ph idx="1"/>
          </p:nvPr>
        </p:nvSpPr>
        <p:spPr>
          <a:xfrm>
            <a:off x="838200" y="1325563"/>
            <a:ext cx="10515600" cy="4351338"/>
          </a:xfrm>
        </p:spPr>
        <p:txBody>
          <a:bodyPr/>
          <a:lstStyle/>
          <a:p>
            <a:pPr marL="0" indent="0">
              <a:buNone/>
            </a:pPr>
            <a:r>
              <a:rPr lang="en-GB" dirty="0"/>
              <a:t>Studio Lighting is a form of </a:t>
            </a:r>
            <a:r>
              <a:rPr lang="en-GB" b="1" dirty="0"/>
              <a:t>artificial lighting</a:t>
            </a:r>
            <a:r>
              <a:rPr lang="en-GB" dirty="0"/>
              <a:t>. This means that the lighting is produced from </a:t>
            </a:r>
            <a:r>
              <a:rPr lang="en-GB" b="1" dirty="0"/>
              <a:t>bulbs</a:t>
            </a:r>
            <a:r>
              <a:rPr lang="en-GB" dirty="0"/>
              <a:t> rather than </a:t>
            </a:r>
            <a:r>
              <a:rPr lang="en-GB" b="1" dirty="0"/>
              <a:t>the sun</a:t>
            </a:r>
            <a:r>
              <a:rPr lang="en-GB" dirty="0"/>
              <a:t>, which is </a:t>
            </a:r>
            <a:r>
              <a:rPr lang="en-GB" b="1" dirty="0"/>
              <a:t>natural Lighting</a:t>
            </a:r>
            <a:r>
              <a:rPr lang="en-GB" dirty="0"/>
              <a:t>.</a:t>
            </a:r>
          </a:p>
          <a:p>
            <a:pPr marL="0" indent="0">
              <a:buNone/>
            </a:pPr>
            <a:r>
              <a:rPr lang="en-GB" dirty="0"/>
              <a:t>Artificial lights could be the </a:t>
            </a:r>
            <a:r>
              <a:rPr lang="en-GB" b="1" dirty="0"/>
              <a:t>flash on your camera</a:t>
            </a:r>
            <a:r>
              <a:rPr lang="en-GB" dirty="0"/>
              <a:t>, </a:t>
            </a:r>
            <a:r>
              <a:rPr lang="en-GB" b="1" dirty="0"/>
              <a:t>a torch </a:t>
            </a:r>
            <a:r>
              <a:rPr lang="en-GB" dirty="0"/>
              <a:t>or </a:t>
            </a:r>
            <a:r>
              <a:rPr lang="en-GB" b="1" dirty="0"/>
              <a:t>a flashgun </a:t>
            </a:r>
            <a:r>
              <a:rPr lang="en-GB" dirty="0"/>
              <a:t>or larger </a:t>
            </a:r>
            <a:r>
              <a:rPr lang="en-GB" b="1" dirty="0"/>
              <a:t>studio lights</a:t>
            </a:r>
            <a:r>
              <a:rPr lang="en-GB" dirty="0"/>
              <a:t>.</a:t>
            </a:r>
            <a:endParaRPr lang="en-GB" b="1" dirty="0"/>
          </a:p>
          <a:p>
            <a:pPr marL="0" indent="0">
              <a:buNone/>
            </a:pPr>
            <a:r>
              <a:rPr lang="en-GB" b="1" dirty="0"/>
              <a:t>Studio lights </a:t>
            </a:r>
            <a:r>
              <a:rPr lang="en-GB" dirty="0"/>
              <a:t>usually come in a kit with two lights and two stands. You will also need </a:t>
            </a:r>
            <a:r>
              <a:rPr lang="en-GB" b="1" dirty="0"/>
              <a:t>a background </a:t>
            </a:r>
            <a:r>
              <a:rPr lang="en-GB" dirty="0"/>
              <a:t>which is usually </a:t>
            </a:r>
            <a:r>
              <a:rPr lang="en-GB" b="1" dirty="0"/>
              <a:t>a roll of paper </a:t>
            </a:r>
            <a:r>
              <a:rPr lang="en-GB" dirty="0"/>
              <a:t>or </a:t>
            </a:r>
            <a:r>
              <a:rPr lang="en-GB" b="1" dirty="0"/>
              <a:t>fabric</a:t>
            </a:r>
            <a:r>
              <a:rPr lang="en-GB" dirty="0"/>
              <a:t>.</a:t>
            </a:r>
          </a:p>
          <a:p>
            <a:pPr marL="0" indent="0">
              <a:buNone/>
            </a:pPr>
            <a:r>
              <a:rPr lang="en-GB" dirty="0"/>
              <a:t>There are several different types of lighting set ups.</a:t>
            </a:r>
          </a:p>
        </p:txBody>
      </p:sp>
      <p:sp>
        <p:nvSpPr>
          <p:cNvPr id="4" name="TextBox 3">
            <a:extLst>
              <a:ext uri="{FF2B5EF4-FFF2-40B4-BE49-F238E27FC236}">
                <a16:creationId xmlns:a16="http://schemas.microsoft.com/office/drawing/2014/main" id="{6DBD0075-5C37-496C-81E0-292FCA2B67EB}"/>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5" name="Picture 4">
            <a:extLst>
              <a:ext uri="{FF2B5EF4-FFF2-40B4-BE49-F238E27FC236}">
                <a16:creationId xmlns:a16="http://schemas.microsoft.com/office/drawing/2014/main" id="{E61630BA-E605-4B7F-9C12-DB8F62A435DF}"/>
              </a:ext>
            </a:extLst>
          </p:cNvPr>
          <p:cNvPicPr/>
          <p:nvPr/>
        </p:nvPicPr>
        <p:blipFill>
          <a:blip r:embed="rId2">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105899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GB" dirty="0"/>
              <a:t>Studio Lighting: The Basics</a:t>
            </a:r>
          </a:p>
        </p:txBody>
      </p:sp>
      <p:sp>
        <p:nvSpPr>
          <p:cNvPr id="3" name="Content Placeholder 2"/>
          <p:cNvSpPr>
            <a:spLocks noGrp="1"/>
          </p:cNvSpPr>
          <p:nvPr>
            <p:ph idx="1"/>
          </p:nvPr>
        </p:nvSpPr>
        <p:spPr>
          <a:xfrm>
            <a:off x="838200" y="1096963"/>
            <a:ext cx="10515600" cy="4351338"/>
          </a:xfrm>
        </p:spPr>
        <p:txBody>
          <a:bodyPr/>
          <a:lstStyle/>
          <a:p>
            <a:pPr marL="0" indent="0">
              <a:buNone/>
            </a:pPr>
            <a:r>
              <a:rPr lang="en-GB" dirty="0"/>
              <a:t>There are several different types of lighting set ups.</a:t>
            </a:r>
          </a:p>
          <a:p>
            <a:pPr marL="0" indent="0">
              <a:buNone/>
            </a:pPr>
            <a:r>
              <a:rPr lang="en-GB" dirty="0"/>
              <a:t>1. </a:t>
            </a:r>
            <a:r>
              <a:rPr lang="en-GB" b="1" dirty="0" err="1"/>
              <a:t>Softbox</a:t>
            </a:r>
            <a:r>
              <a:rPr lang="en-GB" dirty="0"/>
              <a:t>: This provides a </a:t>
            </a:r>
            <a:r>
              <a:rPr lang="en-GB" b="1" dirty="0"/>
              <a:t>contained light </a:t>
            </a:r>
            <a:r>
              <a:rPr lang="en-GB" dirty="0"/>
              <a:t>which is </a:t>
            </a:r>
            <a:r>
              <a:rPr lang="en-GB" b="1" dirty="0"/>
              <a:t>not as harsh </a:t>
            </a:r>
            <a:r>
              <a:rPr lang="en-GB" dirty="0"/>
              <a:t>as a direct light. It has a </a:t>
            </a:r>
            <a:r>
              <a:rPr lang="en-GB" b="1" dirty="0"/>
              <a:t>translucent cover </a:t>
            </a:r>
            <a:r>
              <a:rPr lang="en-GB" dirty="0"/>
              <a:t>which softens the light, so is great for portraits. The light points towards the subject.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6322" y="3501232"/>
            <a:ext cx="5941607" cy="2224088"/>
          </a:xfrm>
          <a:prstGeom prst="rect">
            <a:avLst/>
          </a:prstGeom>
        </p:spPr>
      </p:pic>
      <p:pic>
        <p:nvPicPr>
          <p:cNvPr id="5" name="Picture 4"/>
          <p:cNvPicPr>
            <a:picLocks noChangeAspect="1"/>
          </p:cNvPicPr>
          <p:nvPr/>
        </p:nvPicPr>
        <p:blipFill>
          <a:blip r:embed="rId3"/>
          <a:stretch>
            <a:fillRect/>
          </a:stretch>
        </p:blipFill>
        <p:spPr>
          <a:xfrm>
            <a:off x="6496050" y="2857500"/>
            <a:ext cx="3114675" cy="3752850"/>
          </a:xfrm>
          <a:prstGeom prst="rect">
            <a:avLst/>
          </a:prstGeom>
        </p:spPr>
      </p:pic>
      <p:cxnSp>
        <p:nvCxnSpPr>
          <p:cNvPr id="7" name="Straight Connector 6"/>
          <p:cNvCxnSpPr/>
          <p:nvPr/>
        </p:nvCxnSpPr>
        <p:spPr>
          <a:xfrm>
            <a:off x="9267825" y="2971800"/>
            <a:ext cx="2524125" cy="904875"/>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8053387" y="5446713"/>
            <a:ext cx="2524125" cy="904875"/>
          </a:xfrm>
          <a:prstGeom prst="line">
            <a:avLst/>
          </a:prstGeom>
          <a:ln w="28575"/>
        </p:spPr>
        <p:style>
          <a:lnRef idx="1">
            <a:schemeClr val="dk1"/>
          </a:lnRef>
          <a:fillRef idx="0">
            <a:schemeClr val="dk1"/>
          </a:fillRef>
          <a:effectRef idx="0">
            <a:schemeClr val="dk1"/>
          </a:effectRef>
          <a:fontRef idx="minor">
            <a:schemeClr val="tx1"/>
          </a:fontRef>
        </p:style>
      </p:cxnSp>
      <p:sp>
        <p:nvSpPr>
          <p:cNvPr id="8" name="TextBox 3">
            <a:extLst>
              <a:ext uri="{FF2B5EF4-FFF2-40B4-BE49-F238E27FC236}">
                <a16:creationId xmlns:a16="http://schemas.microsoft.com/office/drawing/2014/main" id="{F3C95EC1-F218-4F4F-BFF1-6A1A756DDE2A}"/>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10" name="Picture 9">
            <a:extLst>
              <a:ext uri="{FF2B5EF4-FFF2-40B4-BE49-F238E27FC236}">
                <a16:creationId xmlns:a16="http://schemas.microsoft.com/office/drawing/2014/main" id="{717CBE8D-877B-46CE-B02A-3F47CF4C799F}"/>
              </a:ext>
            </a:extLst>
          </p:cNvPr>
          <p:cNvPicPr/>
          <p:nvPr/>
        </p:nvPicPr>
        <p:blipFill>
          <a:blip r:embed="rId4">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254452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GB" dirty="0"/>
              <a:t>Studio Lighting: The Basics</a:t>
            </a:r>
          </a:p>
        </p:txBody>
      </p:sp>
      <p:sp>
        <p:nvSpPr>
          <p:cNvPr id="3" name="Content Placeholder 2"/>
          <p:cNvSpPr>
            <a:spLocks noGrp="1"/>
          </p:cNvSpPr>
          <p:nvPr>
            <p:ph idx="1"/>
          </p:nvPr>
        </p:nvSpPr>
        <p:spPr>
          <a:xfrm>
            <a:off x="817183" y="1022022"/>
            <a:ext cx="6619875" cy="4351338"/>
          </a:xfrm>
        </p:spPr>
        <p:txBody>
          <a:bodyPr/>
          <a:lstStyle/>
          <a:p>
            <a:pPr marL="0" indent="0">
              <a:buNone/>
            </a:pPr>
            <a:r>
              <a:rPr lang="en-GB" dirty="0"/>
              <a:t>There are several different types of lighting set ups.</a:t>
            </a:r>
          </a:p>
          <a:p>
            <a:pPr marL="0" indent="0">
              <a:buNone/>
            </a:pPr>
            <a:r>
              <a:rPr lang="en-GB" dirty="0"/>
              <a:t>2. </a:t>
            </a:r>
            <a:r>
              <a:rPr lang="en-GB" b="1" dirty="0"/>
              <a:t>Umbrella: </a:t>
            </a:r>
            <a:r>
              <a:rPr lang="en-GB" dirty="0"/>
              <a:t>This type of lighting spreads the light over a greater distance. The light points towards the subject or reflected in the umbrella.</a:t>
            </a:r>
          </a:p>
        </p:txBody>
      </p:sp>
      <p:pic>
        <p:nvPicPr>
          <p:cNvPr id="6" name="Picture 5"/>
          <p:cNvPicPr>
            <a:picLocks noChangeAspect="1"/>
          </p:cNvPicPr>
          <p:nvPr/>
        </p:nvPicPr>
        <p:blipFill>
          <a:blip r:embed="rId2"/>
          <a:stretch>
            <a:fillRect/>
          </a:stretch>
        </p:blipFill>
        <p:spPr>
          <a:xfrm>
            <a:off x="7458075" y="991859"/>
            <a:ext cx="4162425" cy="5625307"/>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1" r="-3339" b="40868"/>
          <a:stretch/>
        </p:blipFill>
        <p:spPr>
          <a:xfrm>
            <a:off x="838200" y="4362355"/>
            <a:ext cx="1651604" cy="2022009"/>
          </a:xfrm>
          <a:prstGeom prst="rect">
            <a:avLst/>
          </a:prstGeom>
        </p:spPr>
      </p:pic>
      <p:cxnSp>
        <p:nvCxnSpPr>
          <p:cNvPr id="9" name="Straight Connector 8"/>
          <p:cNvCxnSpPr/>
          <p:nvPr/>
        </p:nvCxnSpPr>
        <p:spPr>
          <a:xfrm flipV="1">
            <a:off x="1552575" y="3330411"/>
            <a:ext cx="2047875" cy="1117764"/>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2333625" y="5819775"/>
            <a:ext cx="2362200" cy="263827"/>
          </a:xfrm>
          <a:prstGeom prst="line">
            <a:avLst/>
          </a:prstGeom>
          <a:ln w="19050"/>
        </p:spPr>
        <p:style>
          <a:lnRef idx="1">
            <a:schemeClr val="dk1"/>
          </a:lnRef>
          <a:fillRef idx="0">
            <a:schemeClr val="dk1"/>
          </a:fillRef>
          <a:effectRef idx="0">
            <a:schemeClr val="dk1"/>
          </a:effectRef>
          <a:fontRef idx="minor">
            <a:schemeClr val="tx1"/>
          </a:fontRef>
        </p:style>
      </p:cxnSp>
      <p:sp>
        <p:nvSpPr>
          <p:cNvPr id="8" name="TextBox 3">
            <a:extLst>
              <a:ext uri="{FF2B5EF4-FFF2-40B4-BE49-F238E27FC236}">
                <a16:creationId xmlns:a16="http://schemas.microsoft.com/office/drawing/2014/main" id="{48112A72-455E-4962-AE84-C8DD61A942D0}"/>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11" name="Picture 10">
            <a:extLst>
              <a:ext uri="{FF2B5EF4-FFF2-40B4-BE49-F238E27FC236}">
                <a16:creationId xmlns:a16="http://schemas.microsoft.com/office/drawing/2014/main" id="{2352E35F-FCA2-4B1A-92D0-0E91C284503B}"/>
              </a:ext>
            </a:extLst>
          </p:cNvPr>
          <p:cNvPicPr/>
          <p:nvPr/>
        </p:nvPicPr>
        <p:blipFill>
          <a:blip r:embed="rId4">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231600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GB" dirty="0"/>
              <a:t>Studio Lighting: The Basics</a:t>
            </a:r>
          </a:p>
        </p:txBody>
      </p:sp>
      <p:sp>
        <p:nvSpPr>
          <p:cNvPr id="3" name="Content Placeholder 2"/>
          <p:cNvSpPr>
            <a:spLocks noGrp="1"/>
          </p:cNvSpPr>
          <p:nvPr>
            <p:ph idx="1"/>
          </p:nvPr>
        </p:nvSpPr>
        <p:spPr>
          <a:xfrm>
            <a:off x="838200" y="1325563"/>
            <a:ext cx="6619875" cy="4351338"/>
          </a:xfrm>
        </p:spPr>
        <p:txBody>
          <a:bodyPr/>
          <a:lstStyle/>
          <a:p>
            <a:pPr marL="0" indent="0">
              <a:buNone/>
            </a:pPr>
            <a:r>
              <a:rPr lang="en-GB" dirty="0"/>
              <a:t>There are several different types of lighting set ups.</a:t>
            </a:r>
          </a:p>
          <a:p>
            <a:pPr marL="0" indent="0">
              <a:buNone/>
            </a:pPr>
            <a:r>
              <a:rPr lang="en-GB" dirty="0"/>
              <a:t>3. </a:t>
            </a:r>
            <a:r>
              <a:rPr lang="en-GB" b="1" dirty="0"/>
              <a:t>Snoot: </a:t>
            </a:r>
            <a:r>
              <a:rPr lang="en-GB" dirty="0"/>
              <a:t>This type of lighting focuses the light over a specific area. The photographer controls the radius of the light. The light points towards the subject.</a:t>
            </a:r>
          </a:p>
          <a:p>
            <a:pPr marL="0" indent="0">
              <a:buNone/>
            </a:pPr>
            <a:endParaRPr lang="en-GB" dirty="0"/>
          </a:p>
        </p:txBody>
      </p:sp>
      <p:pic>
        <p:nvPicPr>
          <p:cNvPr id="4" name="Picture 3"/>
          <p:cNvPicPr>
            <a:picLocks noChangeAspect="1"/>
          </p:cNvPicPr>
          <p:nvPr/>
        </p:nvPicPr>
        <p:blipFill>
          <a:blip r:embed="rId2"/>
          <a:stretch>
            <a:fillRect/>
          </a:stretch>
        </p:blipFill>
        <p:spPr>
          <a:xfrm>
            <a:off x="7672387" y="1131621"/>
            <a:ext cx="3595688" cy="542316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942503" y="3816996"/>
            <a:ext cx="2533650" cy="2533650"/>
          </a:xfrm>
          <a:prstGeom prst="rect">
            <a:avLst/>
          </a:prstGeom>
        </p:spPr>
      </p:pic>
      <p:cxnSp>
        <p:nvCxnSpPr>
          <p:cNvPr id="14" name="Straight Connector 13"/>
          <p:cNvCxnSpPr/>
          <p:nvPr/>
        </p:nvCxnSpPr>
        <p:spPr>
          <a:xfrm>
            <a:off x="2789408" y="5515967"/>
            <a:ext cx="1802114" cy="1038821"/>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187077" y="5083821"/>
            <a:ext cx="1802114" cy="1038821"/>
          </a:xfrm>
          <a:prstGeom prst="line">
            <a:avLst/>
          </a:prstGeom>
          <a:ln w="19050"/>
        </p:spPr>
        <p:style>
          <a:lnRef idx="1">
            <a:schemeClr val="dk1"/>
          </a:lnRef>
          <a:fillRef idx="0">
            <a:schemeClr val="dk1"/>
          </a:fillRef>
          <a:effectRef idx="0">
            <a:schemeClr val="dk1"/>
          </a:effectRef>
          <a:fontRef idx="minor">
            <a:schemeClr val="tx1"/>
          </a:fontRef>
        </p:style>
      </p:cxnSp>
      <p:sp>
        <p:nvSpPr>
          <p:cNvPr id="8" name="TextBox 3">
            <a:extLst>
              <a:ext uri="{FF2B5EF4-FFF2-40B4-BE49-F238E27FC236}">
                <a16:creationId xmlns:a16="http://schemas.microsoft.com/office/drawing/2014/main" id="{8159084A-FF3F-47F9-AE93-F9D90F984B96}"/>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9" name="Picture 8">
            <a:extLst>
              <a:ext uri="{FF2B5EF4-FFF2-40B4-BE49-F238E27FC236}">
                <a16:creationId xmlns:a16="http://schemas.microsoft.com/office/drawing/2014/main" id="{B6C9C95D-5241-4C89-8055-529B9EB9D409}"/>
              </a:ext>
            </a:extLst>
          </p:cNvPr>
          <p:cNvPicPr/>
          <p:nvPr/>
        </p:nvPicPr>
        <p:blipFill>
          <a:blip r:embed="rId4">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255320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GB" dirty="0"/>
              <a:t>Studio Lighting: The Basics</a:t>
            </a:r>
          </a:p>
        </p:txBody>
      </p:sp>
      <p:sp>
        <p:nvSpPr>
          <p:cNvPr id="3" name="Content Placeholder 2"/>
          <p:cNvSpPr>
            <a:spLocks noGrp="1"/>
          </p:cNvSpPr>
          <p:nvPr>
            <p:ph idx="1"/>
          </p:nvPr>
        </p:nvSpPr>
        <p:spPr>
          <a:xfrm>
            <a:off x="838200" y="1325563"/>
            <a:ext cx="10753725" cy="4351338"/>
          </a:xfrm>
        </p:spPr>
        <p:txBody>
          <a:bodyPr/>
          <a:lstStyle/>
          <a:p>
            <a:pPr marL="0" indent="0">
              <a:buNone/>
            </a:pPr>
            <a:r>
              <a:rPr lang="en-GB" dirty="0"/>
              <a:t>Task One: Explain what studio lighting is, and what makes it different to natural lighting.</a:t>
            </a:r>
          </a:p>
          <a:p>
            <a:pPr marL="0" indent="0">
              <a:buNone/>
            </a:pPr>
            <a:r>
              <a:rPr lang="en-GB" dirty="0"/>
              <a:t>Task Two: List the three main types of studio lighting.</a:t>
            </a:r>
          </a:p>
          <a:p>
            <a:pPr marL="0" indent="0">
              <a:buNone/>
            </a:pPr>
            <a:r>
              <a:rPr lang="en-GB" dirty="0"/>
              <a:t>Task Three: Explain how each works, show as diagram/s and how the light is distributed. </a:t>
            </a:r>
          </a:p>
          <a:p>
            <a:pPr marL="0" indent="0">
              <a:buNone/>
            </a:pPr>
            <a:r>
              <a:rPr lang="en-GB" dirty="0"/>
              <a:t>Task Four: Find examples of portrait photographs taken using studio lighting/have a go at taking photographs using the set up and put on your PowerPoint.</a:t>
            </a:r>
          </a:p>
        </p:txBody>
      </p:sp>
      <p:sp>
        <p:nvSpPr>
          <p:cNvPr id="4" name="TextBox 3">
            <a:extLst>
              <a:ext uri="{FF2B5EF4-FFF2-40B4-BE49-F238E27FC236}">
                <a16:creationId xmlns:a16="http://schemas.microsoft.com/office/drawing/2014/main" id="{538A0C3F-CCA8-49F2-BF7F-D84A6C6EE979}"/>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5" name="Picture 4">
            <a:extLst>
              <a:ext uri="{FF2B5EF4-FFF2-40B4-BE49-F238E27FC236}">
                <a16:creationId xmlns:a16="http://schemas.microsoft.com/office/drawing/2014/main" id="{F8E369AE-8FAF-4CFC-B90A-7394484AC80A}"/>
              </a:ext>
            </a:extLst>
          </p:cNvPr>
          <p:cNvPicPr/>
          <p:nvPr/>
        </p:nvPicPr>
        <p:blipFill>
          <a:blip r:embed="rId2">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378056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011" y="372160"/>
            <a:ext cx="8229600" cy="770840"/>
          </a:xfrm>
        </p:spPr>
        <p:txBody>
          <a:bodyPr>
            <a:normAutofit/>
          </a:bodyPr>
          <a:lstStyle/>
          <a:p>
            <a:r>
              <a:rPr lang="en-GB" sz="3600" dirty="0">
                <a:latin typeface="Gill Sans MT" panose="020B0502020104020203" pitchFamily="34" charset="0"/>
              </a:rPr>
              <a:t>GCSE Photography: The Choice of Colour</a:t>
            </a:r>
          </a:p>
        </p:txBody>
      </p:sp>
      <p:sp>
        <p:nvSpPr>
          <p:cNvPr id="4" name="Content Placeholder 3"/>
          <p:cNvSpPr>
            <a:spLocks noGrp="1"/>
          </p:cNvSpPr>
          <p:nvPr>
            <p:ph idx="1"/>
          </p:nvPr>
        </p:nvSpPr>
        <p:spPr>
          <a:xfrm>
            <a:off x="1367246" y="1155784"/>
            <a:ext cx="9666514" cy="5262433"/>
          </a:xfrm>
        </p:spPr>
        <p:txBody>
          <a:bodyPr>
            <a:normAutofit/>
          </a:bodyPr>
          <a:lstStyle/>
          <a:p>
            <a:pPr marL="0" indent="0">
              <a:buNone/>
            </a:pPr>
            <a:r>
              <a:rPr lang="en-GB" b="1" dirty="0"/>
              <a:t>Still Life Photography </a:t>
            </a:r>
            <a:r>
              <a:rPr lang="en-GB" dirty="0"/>
              <a:t>(</a:t>
            </a:r>
            <a:r>
              <a:rPr lang="en-GB" dirty="0" err="1"/>
              <a:t>Daroo</a:t>
            </a:r>
            <a:r>
              <a:rPr lang="en-GB" dirty="0"/>
              <a:t> Photography/Jacob </a:t>
            </a:r>
            <a:r>
              <a:rPr lang="en-GB" dirty="0" err="1"/>
              <a:t>Reichel</a:t>
            </a:r>
            <a:r>
              <a:rPr lang="en-GB" dirty="0"/>
              <a:t>/Matt Russell)</a:t>
            </a:r>
          </a:p>
          <a:p>
            <a:pPr marL="0" indent="0">
              <a:buNone/>
            </a:pPr>
            <a:r>
              <a:rPr lang="en-GB" b="1" dirty="0"/>
              <a:t>Task Two: How can colour be incorporated into still life photography?</a:t>
            </a:r>
          </a:p>
          <a:p>
            <a:pPr marL="0" indent="0">
              <a:buNone/>
            </a:pPr>
            <a:r>
              <a:rPr lang="en-GB" dirty="0"/>
              <a:t>Produce a creative mood board of photographs from a variety of sources which show your understanding of this. </a:t>
            </a:r>
          </a:p>
        </p:txBody>
      </p:sp>
      <p:grpSp>
        <p:nvGrpSpPr>
          <p:cNvPr id="13" name="Group 12"/>
          <p:cNvGrpSpPr/>
          <p:nvPr/>
        </p:nvGrpSpPr>
        <p:grpSpPr>
          <a:xfrm>
            <a:off x="1661237" y="4005942"/>
            <a:ext cx="8863147" cy="2603863"/>
            <a:chOff x="655322" y="3212654"/>
            <a:chExt cx="10751476" cy="334490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322" y="3212655"/>
              <a:ext cx="2431017" cy="3344899"/>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3252" y="3212655"/>
              <a:ext cx="1583869" cy="1523456"/>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3252" y="4824548"/>
              <a:ext cx="1614539" cy="173300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24034" y="3212655"/>
              <a:ext cx="2193376" cy="3344899"/>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t="8568"/>
            <a:stretch/>
          </p:blipFill>
          <p:spPr>
            <a:xfrm>
              <a:off x="7094323" y="3212655"/>
              <a:ext cx="1490236" cy="1588506"/>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94324" y="4885509"/>
              <a:ext cx="1490236" cy="1672045"/>
            </a:xfrm>
            <a:prstGeom prst="rect">
              <a:avLst/>
            </a:prstGeom>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86020" y="3212654"/>
              <a:ext cx="2720778" cy="3344899"/>
            </a:xfrm>
            <a:prstGeom prst="rect">
              <a:avLst/>
            </a:prstGeom>
          </p:spPr>
        </p:pic>
      </p:grpSp>
      <p:sp>
        <p:nvSpPr>
          <p:cNvPr id="14" name="TextBox 3">
            <a:extLst>
              <a:ext uri="{FF2B5EF4-FFF2-40B4-BE49-F238E27FC236}">
                <a16:creationId xmlns:a16="http://schemas.microsoft.com/office/drawing/2014/main" id="{750D2E27-7DB7-441A-BAAA-48B9C52D7F62}"/>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15" name="Picture 14">
            <a:extLst>
              <a:ext uri="{FF2B5EF4-FFF2-40B4-BE49-F238E27FC236}">
                <a16:creationId xmlns:a16="http://schemas.microsoft.com/office/drawing/2014/main" id="{67F26E7D-1ADE-47EF-A0D2-E69769577CBD}"/>
              </a:ext>
            </a:extLst>
          </p:cNvPr>
          <p:cNvPicPr/>
          <p:nvPr/>
        </p:nvPicPr>
        <p:blipFill>
          <a:blip r:embed="rId9">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4147175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GB" dirty="0"/>
              <a:t>Studio Lighting: The Basics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0637" y="1245350"/>
            <a:ext cx="4176713" cy="271694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5181" y="4154097"/>
            <a:ext cx="2570735" cy="258960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82407" y="1245350"/>
            <a:ext cx="4022524" cy="2713330"/>
          </a:xfrm>
          <a:prstGeom prst="rect">
            <a:avLst/>
          </a:prstGeom>
        </p:spPr>
      </p:pic>
      <p:sp>
        <p:nvSpPr>
          <p:cNvPr id="8" name="Rectangle 7"/>
          <p:cNvSpPr/>
          <p:nvPr/>
        </p:nvSpPr>
        <p:spPr>
          <a:xfrm>
            <a:off x="533400" y="4234311"/>
            <a:ext cx="4257675" cy="1938992"/>
          </a:xfrm>
          <a:prstGeom prst="rect">
            <a:avLst/>
          </a:prstGeom>
        </p:spPr>
        <p:txBody>
          <a:bodyPr wrap="square">
            <a:spAutoFit/>
          </a:bodyPr>
          <a:lstStyle/>
          <a:p>
            <a:r>
              <a:rPr lang="en-GB" sz="2400" dirty="0"/>
              <a:t>Task Four: Find examples of portrait photographs taken using studio lighting/have a go at taking photographs using the set up and put on your PowerPoint.</a:t>
            </a:r>
          </a:p>
        </p:txBody>
      </p:sp>
      <p:sp>
        <p:nvSpPr>
          <p:cNvPr id="9" name="TextBox 3">
            <a:extLst>
              <a:ext uri="{FF2B5EF4-FFF2-40B4-BE49-F238E27FC236}">
                <a16:creationId xmlns:a16="http://schemas.microsoft.com/office/drawing/2014/main" id="{8BBC239A-B2AF-4371-B20B-0A4170482E43}"/>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10" name="Picture 9">
            <a:extLst>
              <a:ext uri="{FF2B5EF4-FFF2-40B4-BE49-F238E27FC236}">
                <a16:creationId xmlns:a16="http://schemas.microsoft.com/office/drawing/2014/main" id="{07DC8435-D38D-469C-B717-FCEC06FB39C3}"/>
              </a:ext>
            </a:extLst>
          </p:cNvPr>
          <p:cNvPicPr/>
          <p:nvPr/>
        </p:nvPicPr>
        <p:blipFill>
          <a:blip r:embed="rId5">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216519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GB" b="1" dirty="0"/>
              <a:t>Photography Mini-Tasks</a:t>
            </a:r>
          </a:p>
        </p:txBody>
      </p:sp>
      <p:sp>
        <p:nvSpPr>
          <p:cNvPr id="8" name="Rectangle 7"/>
          <p:cNvSpPr/>
          <p:nvPr/>
        </p:nvSpPr>
        <p:spPr>
          <a:xfrm>
            <a:off x="1248748" y="1085730"/>
            <a:ext cx="9537440" cy="5324535"/>
          </a:xfrm>
          <a:prstGeom prst="rect">
            <a:avLst/>
          </a:prstGeom>
        </p:spPr>
        <p:txBody>
          <a:bodyPr wrap="square">
            <a:spAutoFit/>
          </a:bodyPr>
          <a:lstStyle/>
          <a:p>
            <a:r>
              <a:rPr lang="en-GB" sz="2000" dirty="0"/>
              <a:t>During the time that you are studying from home, I will set you a series of weekly         Mini-Tasks. Could you please complete at least one mini-task each week (feel free to do more!). The Mini Task work consists of the following:</a:t>
            </a:r>
          </a:p>
          <a:p>
            <a:endParaRPr lang="en-GB" sz="2000" dirty="0"/>
          </a:p>
          <a:p>
            <a:pPr marL="457200" indent="-457200">
              <a:buAutoNum type="arabicPeriod"/>
            </a:pPr>
            <a:r>
              <a:rPr lang="en-GB" sz="2000" b="1" dirty="0"/>
              <a:t>Photographer or Artist Research</a:t>
            </a:r>
            <a:r>
              <a:rPr lang="en-GB" sz="2000" dirty="0"/>
              <a:t>. Find out about the photographer or artist and produce a fact file about them/a mind map of words which relate to their work/a mood board of images which show the kind of work they do, and some critical analysis of their work, using the Formal Elements words.</a:t>
            </a:r>
          </a:p>
          <a:p>
            <a:pPr marL="457200" indent="-457200">
              <a:buAutoNum type="arabicPeriod"/>
            </a:pPr>
            <a:r>
              <a:rPr lang="en-GB" sz="2000" dirty="0"/>
              <a:t>Each mini-task has at least one </a:t>
            </a:r>
            <a:r>
              <a:rPr lang="en-GB" sz="2000" b="1" dirty="0"/>
              <a:t>‘Things I can do’ </a:t>
            </a:r>
            <a:r>
              <a:rPr lang="en-GB" sz="2000" dirty="0"/>
              <a:t>task. Either complete the photographic task by taking at least 15 photographs, or come up with a task of your own which relates to the artist’s work and take at least 15 photographs. </a:t>
            </a:r>
          </a:p>
          <a:p>
            <a:pPr marL="457200" indent="-457200">
              <a:buAutoNum type="arabicPeriod"/>
            </a:pPr>
            <a:r>
              <a:rPr lang="en-GB" sz="2000" dirty="0"/>
              <a:t>Upload the photographs as a </a:t>
            </a:r>
            <a:r>
              <a:rPr lang="en-GB" sz="2000" b="1" dirty="0"/>
              <a:t>thumbnail set</a:t>
            </a:r>
            <a:r>
              <a:rPr lang="en-GB" sz="2000" dirty="0"/>
              <a:t>. </a:t>
            </a:r>
          </a:p>
          <a:p>
            <a:pPr marL="457200" indent="-457200">
              <a:buAutoNum type="arabicPeriod"/>
            </a:pPr>
            <a:r>
              <a:rPr lang="en-GB" sz="2000" b="1" dirty="0"/>
              <a:t>Edit one or more of the photographs</a:t>
            </a:r>
            <a:r>
              <a:rPr lang="en-GB" sz="2000" dirty="0"/>
              <a:t> using whatever editing package you have on your computer. Paint.net is an example. Or you can download free ones, like GIMP.</a:t>
            </a:r>
          </a:p>
          <a:p>
            <a:pPr marL="457200" indent="-457200">
              <a:buAutoNum type="arabicPeriod"/>
            </a:pPr>
            <a:r>
              <a:rPr lang="en-GB" sz="2000" dirty="0"/>
              <a:t>Present your weekly </a:t>
            </a:r>
            <a:r>
              <a:rPr lang="en-GB" sz="2000" b="1" dirty="0"/>
              <a:t>‘mini-task’ final piece</a:t>
            </a:r>
            <a:r>
              <a:rPr lang="en-GB" sz="2000" dirty="0"/>
              <a:t>. </a:t>
            </a:r>
          </a:p>
          <a:p>
            <a:pPr marL="457200" indent="-457200">
              <a:buAutoNum type="arabicPeriod"/>
            </a:pPr>
            <a:r>
              <a:rPr lang="en-GB" sz="2000" b="1" dirty="0"/>
              <a:t>Evaluate/analyse your work</a:t>
            </a:r>
            <a:r>
              <a:rPr lang="en-GB" sz="2000" dirty="0"/>
              <a:t>. Explain how you have responded to your artist’s work, how it links, but also how it has your own identity.</a:t>
            </a:r>
          </a:p>
        </p:txBody>
      </p:sp>
      <p:sp>
        <p:nvSpPr>
          <p:cNvPr id="4" name="TextBox 3">
            <a:extLst>
              <a:ext uri="{FF2B5EF4-FFF2-40B4-BE49-F238E27FC236}">
                <a16:creationId xmlns:a16="http://schemas.microsoft.com/office/drawing/2014/main" id="{4AFC8B3D-2F3D-49AC-B499-1DD21CEF8328}"/>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5" name="Picture 4">
            <a:extLst>
              <a:ext uri="{FF2B5EF4-FFF2-40B4-BE49-F238E27FC236}">
                <a16:creationId xmlns:a16="http://schemas.microsoft.com/office/drawing/2014/main" id="{D203258E-EFD7-4131-BB80-C328ED68709E}"/>
              </a:ext>
            </a:extLst>
          </p:cNvPr>
          <p:cNvPicPr/>
          <p:nvPr/>
        </p:nvPicPr>
        <p:blipFill>
          <a:blip r:embed="rId2">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25323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3355"/>
            <a:ext cx="10515600" cy="1325563"/>
          </a:xfrm>
        </p:spPr>
        <p:txBody>
          <a:bodyPr/>
          <a:lstStyle/>
          <a:p>
            <a:pPr algn="ctr"/>
            <a:r>
              <a:rPr lang="en-GB" b="1" dirty="0"/>
              <a:t>Photography Mini-Tasks: 23.03-27.03 20</a:t>
            </a:r>
          </a:p>
        </p:txBody>
      </p:sp>
      <p:grpSp>
        <p:nvGrpSpPr>
          <p:cNvPr id="3" name="Group 2"/>
          <p:cNvGrpSpPr/>
          <p:nvPr/>
        </p:nvGrpSpPr>
        <p:grpSpPr>
          <a:xfrm>
            <a:off x="154641" y="2080113"/>
            <a:ext cx="11882718" cy="2725152"/>
            <a:chOff x="125780" y="2220072"/>
            <a:chExt cx="10814286" cy="2314604"/>
          </a:xfrm>
        </p:grpSpPr>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5725" t="4058" r="5323" b="4030"/>
            <a:stretch/>
          </p:blipFill>
          <p:spPr bwMode="auto">
            <a:xfrm>
              <a:off x="125780" y="2220073"/>
              <a:ext cx="1796863" cy="2314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l="1095" t="4747" r="70394" b="55729"/>
            <a:stretch/>
          </p:blipFill>
          <p:spPr bwMode="auto">
            <a:xfrm>
              <a:off x="1978626" y="2220073"/>
              <a:ext cx="3418952" cy="2314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a:ext>
              </a:extLst>
            </a:blip>
            <a:srcRect l="37162" t="60796" r="33950" b="4046"/>
            <a:stretch/>
          </p:blipFill>
          <p:spPr bwMode="auto">
            <a:xfrm>
              <a:off x="5453561" y="2220072"/>
              <a:ext cx="3401765" cy="2314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a:ext>
              </a:extLst>
            </a:blip>
            <a:srcRect l="2548" t="2781" r="78051" b="56407"/>
            <a:stretch/>
          </p:blipFill>
          <p:spPr bwMode="auto">
            <a:xfrm>
              <a:off x="8960472" y="2220072"/>
              <a:ext cx="1979594" cy="2314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extBox 3">
            <a:extLst>
              <a:ext uri="{FF2B5EF4-FFF2-40B4-BE49-F238E27FC236}">
                <a16:creationId xmlns:a16="http://schemas.microsoft.com/office/drawing/2014/main" id="{05CA22A1-776F-4955-9CCA-4FB44E6F98C0}"/>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9" name="Picture 8">
            <a:extLst>
              <a:ext uri="{FF2B5EF4-FFF2-40B4-BE49-F238E27FC236}">
                <a16:creationId xmlns:a16="http://schemas.microsoft.com/office/drawing/2014/main" id="{3D963239-DC0F-4613-A0B4-6FE78A023150}"/>
              </a:ext>
            </a:extLst>
          </p:cNvPr>
          <p:cNvPicPr/>
          <p:nvPr/>
        </p:nvPicPr>
        <p:blipFill>
          <a:blip r:embed="rId6">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10691787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0667" y="1037029"/>
            <a:ext cx="8229600" cy="4525963"/>
          </a:xfrm>
        </p:spPr>
        <p:txBody>
          <a:bodyPr/>
          <a:lstStyle/>
          <a:p>
            <a:pPr marL="0" indent="0">
              <a:buNone/>
            </a:pPr>
            <a:r>
              <a:rPr lang="en-GB" dirty="0">
                <a:latin typeface="Gill Sans MT" panose="020B0502020104020203" pitchFamily="34" charset="0"/>
              </a:rPr>
              <a:t>PHOTOGRAPHY MINI TASKS: Matt Russell</a:t>
            </a:r>
          </a:p>
        </p:txBody>
      </p:sp>
      <p:pic>
        <p:nvPicPr>
          <p:cNvPr id="215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8496" y="1650907"/>
            <a:ext cx="2666134" cy="3323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06601" y="1484696"/>
            <a:ext cx="2344567" cy="3498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44630" y="1932678"/>
            <a:ext cx="3761971" cy="273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710667" y="5256458"/>
            <a:ext cx="8503322" cy="1815882"/>
          </a:xfrm>
          <a:prstGeom prst="rect">
            <a:avLst/>
          </a:prstGeom>
          <a:noFill/>
        </p:spPr>
        <p:txBody>
          <a:bodyPr wrap="square" rtlCol="0">
            <a:spAutoFit/>
          </a:bodyPr>
          <a:lstStyle/>
          <a:p>
            <a:r>
              <a:rPr lang="en-GB" sz="2800" dirty="0"/>
              <a:t>Things I could do: Take Close-ups of food or arrange food on interesting ways (a rainbow of food/food types/food deteriorating over time)</a:t>
            </a:r>
          </a:p>
          <a:p>
            <a:endParaRPr lang="en-GB" sz="2800" dirty="0"/>
          </a:p>
        </p:txBody>
      </p:sp>
      <p:sp>
        <p:nvSpPr>
          <p:cNvPr id="8" name="Title 1"/>
          <p:cNvSpPr>
            <a:spLocks noGrp="1"/>
          </p:cNvSpPr>
          <p:nvPr>
            <p:ph type="title"/>
          </p:nvPr>
        </p:nvSpPr>
        <p:spPr>
          <a:xfrm>
            <a:off x="1984389" y="372159"/>
            <a:ext cx="8229600" cy="809875"/>
          </a:xfrm>
        </p:spPr>
        <p:txBody>
          <a:bodyPr>
            <a:normAutofit/>
          </a:bodyPr>
          <a:lstStyle/>
          <a:p>
            <a:r>
              <a:rPr lang="en-GB" sz="3600" dirty="0">
                <a:latin typeface="Gill Sans MT" panose="020B0502020104020203" pitchFamily="34" charset="0"/>
              </a:rPr>
              <a:t>GCSE Photography: The Choice of Colour</a:t>
            </a:r>
          </a:p>
        </p:txBody>
      </p:sp>
      <p:sp>
        <p:nvSpPr>
          <p:cNvPr id="9" name="TextBox 3">
            <a:extLst>
              <a:ext uri="{FF2B5EF4-FFF2-40B4-BE49-F238E27FC236}">
                <a16:creationId xmlns:a16="http://schemas.microsoft.com/office/drawing/2014/main" id="{5F77449B-A052-4164-8FF8-A587CB045D8F}"/>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10" name="Picture 9">
            <a:extLst>
              <a:ext uri="{FF2B5EF4-FFF2-40B4-BE49-F238E27FC236}">
                <a16:creationId xmlns:a16="http://schemas.microsoft.com/office/drawing/2014/main" id="{8EB9DCDD-3C71-4FB6-99C7-BB25B575EAE3}"/>
              </a:ext>
            </a:extLst>
          </p:cNvPr>
          <p:cNvPicPr/>
          <p:nvPr/>
        </p:nvPicPr>
        <p:blipFill>
          <a:blip r:embed="rId5">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957678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6190" y="1032332"/>
            <a:ext cx="8229600" cy="4525963"/>
          </a:xfrm>
        </p:spPr>
        <p:txBody>
          <a:bodyPr/>
          <a:lstStyle/>
          <a:p>
            <a:pPr marL="0" indent="0">
              <a:buNone/>
            </a:pPr>
            <a:r>
              <a:rPr lang="en-GB" dirty="0">
                <a:latin typeface="Gill Sans MT" panose="020B0502020104020203" pitchFamily="34" charset="0"/>
              </a:rPr>
              <a:t>PHOTOGRAPHY MINI TASKS: Jacob </a:t>
            </a:r>
            <a:r>
              <a:rPr lang="en-GB" dirty="0" err="1">
                <a:latin typeface="Gill Sans MT" panose="020B0502020104020203" pitchFamily="34" charset="0"/>
              </a:rPr>
              <a:t>Reischel</a:t>
            </a:r>
            <a:endParaRPr lang="en-GB" dirty="0">
              <a:latin typeface="Gill Sans MT" panose="020B0502020104020203" pitchFamily="34" charset="0"/>
            </a:endParaRPr>
          </a:p>
        </p:txBody>
      </p:sp>
      <p:pic>
        <p:nvPicPr>
          <p:cNvPr id="204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9730" y="1489370"/>
            <a:ext cx="7396156" cy="3611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39730" y="5223327"/>
            <a:ext cx="7875116" cy="1815882"/>
          </a:xfrm>
          <a:prstGeom prst="rect">
            <a:avLst/>
          </a:prstGeom>
          <a:noFill/>
        </p:spPr>
        <p:txBody>
          <a:bodyPr wrap="square" rtlCol="0">
            <a:spAutoFit/>
          </a:bodyPr>
          <a:lstStyle/>
          <a:p>
            <a:r>
              <a:rPr lang="en-GB" sz="2800" dirty="0"/>
              <a:t>Things I could do: Photograph everyday objects around the house in a ‘still-life’ way. Shoes/              make-up/cutlery/stationery etc. </a:t>
            </a:r>
          </a:p>
          <a:p>
            <a:endParaRPr lang="en-GB" sz="2800" dirty="0"/>
          </a:p>
        </p:txBody>
      </p:sp>
      <p:sp>
        <p:nvSpPr>
          <p:cNvPr id="7" name="Title 1"/>
          <p:cNvSpPr>
            <a:spLocks noGrp="1"/>
          </p:cNvSpPr>
          <p:nvPr>
            <p:ph type="title"/>
          </p:nvPr>
        </p:nvSpPr>
        <p:spPr>
          <a:xfrm>
            <a:off x="1978011" y="372160"/>
            <a:ext cx="8229600" cy="770840"/>
          </a:xfrm>
        </p:spPr>
        <p:txBody>
          <a:bodyPr>
            <a:normAutofit/>
          </a:bodyPr>
          <a:lstStyle/>
          <a:p>
            <a:r>
              <a:rPr lang="en-GB" sz="3600" dirty="0">
                <a:latin typeface="Gill Sans MT" panose="020B0502020104020203" pitchFamily="34" charset="0"/>
              </a:rPr>
              <a:t>GCSE Photography: The Choice of Colour</a:t>
            </a:r>
          </a:p>
        </p:txBody>
      </p:sp>
      <p:sp>
        <p:nvSpPr>
          <p:cNvPr id="6" name="TextBox 3">
            <a:extLst>
              <a:ext uri="{FF2B5EF4-FFF2-40B4-BE49-F238E27FC236}">
                <a16:creationId xmlns:a16="http://schemas.microsoft.com/office/drawing/2014/main" id="{001AB49A-3F2B-479F-A81E-D289389A4416}"/>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8" name="Picture 7">
            <a:extLst>
              <a:ext uri="{FF2B5EF4-FFF2-40B4-BE49-F238E27FC236}">
                <a16:creationId xmlns:a16="http://schemas.microsoft.com/office/drawing/2014/main" id="{75E0CCAF-5831-4C99-9D7D-4D25850CF152}"/>
              </a:ext>
            </a:extLst>
          </p:cNvPr>
          <p:cNvPicPr/>
          <p:nvPr/>
        </p:nvPicPr>
        <p:blipFill>
          <a:blip r:embed="rId3">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1156562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528" y="994548"/>
            <a:ext cx="8229600" cy="4525963"/>
          </a:xfrm>
        </p:spPr>
        <p:txBody>
          <a:bodyPr/>
          <a:lstStyle/>
          <a:p>
            <a:pPr marL="0" indent="0">
              <a:buNone/>
            </a:pPr>
            <a:r>
              <a:rPr lang="en-GB" dirty="0">
                <a:latin typeface="Gill Sans MT" panose="020B0502020104020203" pitchFamily="34" charset="0"/>
              </a:rPr>
              <a:t>Martin Parr: PHOTOGRAPHY MINI TASKS</a:t>
            </a:r>
          </a:p>
        </p:txBody>
      </p:sp>
      <p:pic>
        <p:nvPicPr>
          <p:cNvPr id="225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84579" y="1537099"/>
            <a:ext cx="6270171" cy="3503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81200" y="5196007"/>
            <a:ext cx="8503322" cy="1661993"/>
          </a:xfrm>
          <a:prstGeom prst="rect">
            <a:avLst/>
          </a:prstGeom>
          <a:noFill/>
        </p:spPr>
        <p:txBody>
          <a:bodyPr wrap="square" rtlCol="0">
            <a:spAutoFit/>
          </a:bodyPr>
          <a:lstStyle/>
          <a:p>
            <a:r>
              <a:rPr lang="en-GB" sz="2800" dirty="0"/>
              <a:t>Things I could do: Take close-ups of people without showing their faces. Holding something/hands in different situations/back of the head portraits.  </a:t>
            </a:r>
          </a:p>
          <a:p>
            <a:endParaRPr lang="en-GB" dirty="0"/>
          </a:p>
        </p:txBody>
      </p:sp>
      <p:sp>
        <p:nvSpPr>
          <p:cNvPr id="7" name="Title 1"/>
          <p:cNvSpPr>
            <a:spLocks noGrp="1"/>
          </p:cNvSpPr>
          <p:nvPr>
            <p:ph type="title"/>
          </p:nvPr>
        </p:nvSpPr>
        <p:spPr>
          <a:xfrm>
            <a:off x="1981200" y="58688"/>
            <a:ext cx="8229600" cy="1143000"/>
          </a:xfrm>
        </p:spPr>
        <p:txBody>
          <a:bodyPr>
            <a:normAutofit/>
          </a:bodyPr>
          <a:lstStyle/>
          <a:p>
            <a:r>
              <a:rPr lang="en-GB" sz="3600" dirty="0">
                <a:latin typeface="Gill Sans MT" panose="020B0502020104020203" pitchFamily="34" charset="0"/>
              </a:rPr>
              <a:t>GCSE Photography: The Choice of Colour</a:t>
            </a:r>
          </a:p>
        </p:txBody>
      </p:sp>
      <p:sp>
        <p:nvSpPr>
          <p:cNvPr id="6" name="TextBox 3">
            <a:extLst>
              <a:ext uri="{FF2B5EF4-FFF2-40B4-BE49-F238E27FC236}">
                <a16:creationId xmlns:a16="http://schemas.microsoft.com/office/drawing/2014/main" id="{4D4CAC40-F699-4D2F-BD89-0730B5E6A3F8}"/>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8" name="Picture 7">
            <a:extLst>
              <a:ext uri="{FF2B5EF4-FFF2-40B4-BE49-F238E27FC236}">
                <a16:creationId xmlns:a16="http://schemas.microsoft.com/office/drawing/2014/main" id="{20ED58AB-6D02-4C03-8945-D011590A50FA}"/>
              </a:ext>
            </a:extLst>
          </p:cNvPr>
          <p:cNvPicPr/>
          <p:nvPr/>
        </p:nvPicPr>
        <p:blipFill>
          <a:blip r:embed="rId3">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19762275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4339" y="980728"/>
            <a:ext cx="8229600" cy="4525963"/>
          </a:xfrm>
        </p:spPr>
        <p:txBody>
          <a:bodyPr/>
          <a:lstStyle/>
          <a:p>
            <a:pPr marL="0" indent="0">
              <a:buNone/>
            </a:pPr>
            <a:r>
              <a:rPr lang="en-GB" dirty="0">
                <a:latin typeface="Gill Sans MT" panose="020B0502020104020203" pitchFamily="34" charset="0"/>
              </a:rPr>
              <a:t>Alec </a:t>
            </a:r>
            <a:r>
              <a:rPr lang="en-GB" dirty="0" err="1">
                <a:latin typeface="Gill Sans MT" panose="020B0502020104020203" pitchFamily="34" charset="0"/>
              </a:rPr>
              <a:t>Soth</a:t>
            </a:r>
            <a:r>
              <a:rPr lang="en-GB" dirty="0">
                <a:latin typeface="Gill Sans MT" panose="020B0502020104020203" pitchFamily="34" charset="0"/>
              </a:rPr>
              <a:t>: PHOTOGRAPHY MINI TASKS</a:t>
            </a:r>
          </a:p>
        </p:txBody>
      </p:sp>
      <p:pic>
        <p:nvPicPr>
          <p:cNvPr id="235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37249" y="1545570"/>
            <a:ext cx="6252188" cy="3475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12290" y="5214102"/>
            <a:ext cx="8503322" cy="1815882"/>
          </a:xfrm>
          <a:prstGeom prst="rect">
            <a:avLst/>
          </a:prstGeom>
          <a:noFill/>
        </p:spPr>
        <p:txBody>
          <a:bodyPr wrap="square" rtlCol="0">
            <a:spAutoFit/>
          </a:bodyPr>
          <a:lstStyle/>
          <a:p>
            <a:r>
              <a:rPr lang="en-GB" sz="2800" dirty="0"/>
              <a:t>Things I could do: Take photographs of areas around my house and print them out. Cut out people from magazines and overlay them in your house. </a:t>
            </a:r>
          </a:p>
          <a:p>
            <a:endParaRPr lang="en-GB" sz="2800" dirty="0"/>
          </a:p>
        </p:txBody>
      </p:sp>
      <p:sp>
        <p:nvSpPr>
          <p:cNvPr id="6" name="Title 1"/>
          <p:cNvSpPr>
            <a:spLocks noGrp="1"/>
          </p:cNvSpPr>
          <p:nvPr>
            <p:ph type="title"/>
          </p:nvPr>
        </p:nvSpPr>
        <p:spPr>
          <a:xfrm>
            <a:off x="1851025" y="92075"/>
            <a:ext cx="8229600" cy="1143000"/>
          </a:xfrm>
        </p:spPr>
        <p:txBody>
          <a:bodyPr>
            <a:normAutofit/>
          </a:bodyPr>
          <a:lstStyle/>
          <a:p>
            <a:r>
              <a:rPr lang="en-GB" sz="3600" dirty="0">
                <a:latin typeface="Gill Sans MT" panose="020B0502020104020203" pitchFamily="34" charset="0"/>
              </a:rPr>
              <a:t>GCSE Photography: The Choice of Colour</a:t>
            </a:r>
          </a:p>
        </p:txBody>
      </p:sp>
      <p:sp>
        <p:nvSpPr>
          <p:cNvPr id="7" name="TextBox 3">
            <a:extLst>
              <a:ext uri="{FF2B5EF4-FFF2-40B4-BE49-F238E27FC236}">
                <a16:creationId xmlns:a16="http://schemas.microsoft.com/office/drawing/2014/main" id="{EDE08005-8CB9-4A92-955F-D7DBB6636F98}"/>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8" name="Picture 7">
            <a:extLst>
              <a:ext uri="{FF2B5EF4-FFF2-40B4-BE49-F238E27FC236}">
                <a16:creationId xmlns:a16="http://schemas.microsoft.com/office/drawing/2014/main" id="{01EC83CD-19D4-4403-B5E1-67F5930B791E}"/>
              </a:ext>
            </a:extLst>
          </p:cNvPr>
          <p:cNvPicPr/>
          <p:nvPr/>
        </p:nvPicPr>
        <p:blipFill>
          <a:blip r:embed="rId3">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954102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011" y="273132"/>
            <a:ext cx="8229600" cy="869868"/>
          </a:xfrm>
        </p:spPr>
        <p:txBody>
          <a:bodyPr>
            <a:normAutofit/>
          </a:bodyPr>
          <a:lstStyle/>
          <a:p>
            <a:r>
              <a:rPr lang="en-GB" sz="3600" dirty="0">
                <a:latin typeface="Gill Sans MT" panose="020B0502020104020203" pitchFamily="34" charset="0"/>
              </a:rPr>
              <a:t>GCSE Photography: The Choice of Colour</a:t>
            </a:r>
          </a:p>
        </p:txBody>
      </p:sp>
      <p:sp>
        <p:nvSpPr>
          <p:cNvPr id="3" name="Content Placeholder 2"/>
          <p:cNvSpPr>
            <a:spLocks noGrp="1"/>
          </p:cNvSpPr>
          <p:nvPr>
            <p:ph idx="1"/>
          </p:nvPr>
        </p:nvSpPr>
        <p:spPr>
          <a:xfrm>
            <a:off x="1481876" y="1045718"/>
            <a:ext cx="9221870" cy="4525963"/>
          </a:xfrm>
        </p:spPr>
        <p:txBody>
          <a:bodyPr/>
          <a:lstStyle/>
          <a:p>
            <a:pPr marL="0" indent="0">
              <a:buNone/>
            </a:pPr>
            <a:r>
              <a:rPr lang="en-GB" b="1" dirty="0">
                <a:latin typeface="Gill Sans MT" panose="020B0502020104020203" pitchFamily="34" charset="0"/>
              </a:rPr>
              <a:t>Task Three:  Artist Research One - </a:t>
            </a:r>
            <a:r>
              <a:rPr lang="en-GB" b="1" dirty="0" err="1">
                <a:latin typeface="Gill Sans MT" panose="020B0502020104020203" pitchFamily="34" charset="0"/>
              </a:rPr>
              <a:t>Daroo</a:t>
            </a:r>
            <a:r>
              <a:rPr lang="en-GB" b="1" dirty="0">
                <a:latin typeface="Gill Sans MT" panose="020B0502020104020203" pitchFamily="34" charset="0"/>
              </a:rPr>
              <a:t> Photography</a:t>
            </a:r>
          </a:p>
          <a:p>
            <a:pPr marL="0" indent="0">
              <a:buNone/>
            </a:pPr>
            <a:r>
              <a:rPr lang="en-GB" dirty="0">
                <a:latin typeface="Gill Sans MT" panose="020B0502020104020203" pitchFamily="34" charset="0"/>
              </a:rPr>
              <a:t>Google ‘</a:t>
            </a:r>
            <a:r>
              <a:rPr lang="en-GB" dirty="0" err="1">
                <a:latin typeface="Gill Sans MT" panose="020B0502020104020203" pitchFamily="34" charset="0"/>
              </a:rPr>
              <a:t>Daroo</a:t>
            </a:r>
            <a:r>
              <a:rPr lang="en-GB" dirty="0">
                <a:latin typeface="Gill Sans MT" panose="020B0502020104020203" pitchFamily="34" charset="0"/>
              </a:rPr>
              <a:t> Photography: images, and produce a creative mind map of photographs of his colour work</a:t>
            </a:r>
          </a:p>
          <a:p>
            <a:pPr marL="0" indent="0">
              <a:buNone/>
            </a:pPr>
            <a:endParaRPr lang="en-GB" dirty="0">
              <a:latin typeface="Gill Sans MT" panose="020B0502020104020203" pitchFamily="34" charset="0"/>
            </a:endParaRPr>
          </a:p>
          <a:p>
            <a:pPr marL="0" indent="0">
              <a:buNone/>
            </a:pPr>
            <a:endParaRPr lang="en-GB" b="1" dirty="0">
              <a:latin typeface="Gill Sans MT" panose="020B0502020104020203" pitchFamily="34" charset="0"/>
            </a:endParaRPr>
          </a:p>
        </p:txBody>
      </p:sp>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817" y="2581837"/>
            <a:ext cx="9227622" cy="3874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3">
            <a:extLst>
              <a:ext uri="{FF2B5EF4-FFF2-40B4-BE49-F238E27FC236}">
                <a16:creationId xmlns:a16="http://schemas.microsoft.com/office/drawing/2014/main" id="{7BF61FDA-00C9-4F29-BA90-96020F769C0A}"/>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6" name="Picture 5">
            <a:extLst>
              <a:ext uri="{FF2B5EF4-FFF2-40B4-BE49-F238E27FC236}">
                <a16:creationId xmlns:a16="http://schemas.microsoft.com/office/drawing/2014/main" id="{609D58C8-093D-4FBC-A636-C346BAE290E7}"/>
              </a:ext>
            </a:extLst>
          </p:cNvPr>
          <p:cNvPicPr/>
          <p:nvPr/>
        </p:nvPicPr>
        <p:blipFill>
          <a:blip r:embed="rId3">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3251207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011" y="371908"/>
            <a:ext cx="8229600" cy="771092"/>
          </a:xfrm>
        </p:spPr>
        <p:txBody>
          <a:bodyPr>
            <a:normAutofit/>
          </a:bodyPr>
          <a:lstStyle/>
          <a:p>
            <a:r>
              <a:rPr lang="en-GB" sz="3600" dirty="0">
                <a:latin typeface="Gill Sans MT" panose="020B0502020104020203" pitchFamily="34" charset="0"/>
              </a:rPr>
              <a:t>GCSE Photography: The Choice of Colour</a:t>
            </a:r>
          </a:p>
        </p:txBody>
      </p:sp>
      <p:sp>
        <p:nvSpPr>
          <p:cNvPr id="3" name="Content Placeholder 2"/>
          <p:cNvSpPr>
            <a:spLocks noGrp="1"/>
          </p:cNvSpPr>
          <p:nvPr>
            <p:ph idx="1"/>
          </p:nvPr>
        </p:nvSpPr>
        <p:spPr>
          <a:xfrm>
            <a:off x="1481876" y="1045718"/>
            <a:ext cx="9221870" cy="4525963"/>
          </a:xfrm>
        </p:spPr>
        <p:txBody>
          <a:bodyPr/>
          <a:lstStyle/>
          <a:p>
            <a:pPr marL="0" indent="0">
              <a:buNone/>
            </a:pPr>
            <a:r>
              <a:rPr lang="en-GB" b="1" dirty="0">
                <a:latin typeface="Gill Sans MT" panose="020B0502020104020203" pitchFamily="34" charset="0"/>
              </a:rPr>
              <a:t>Task Four:  Artist Research One - </a:t>
            </a:r>
            <a:r>
              <a:rPr lang="en-GB" b="1" dirty="0" err="1">
                <a:latin typeface="Gill Sans MT" panose="020B0502020104020203" pitchFamily="34" charset="0"/>
              </a:rPr>
              <a:t>Daroo</a:t>
            </a:r>
            <a:r>
              <a:rPr lang="en-GB" b="1" dirty="0">
                <a:latin typeface="Gill Sans MT" panose="020B0502020104020203" pitchFamily="34" charset="0"/>
              </a:rPr>
              <a:t> Photography</a:t>
            </a:r>
          </a:p>
          <a:p>
            <a:pPr marL="0" indent="0">
              <a:buNone/>
            </a:pPr>
            <a:r>
              <a:rPr lang="en-GB" dirty="0">
                <a:latin typeface="Gill Sans MT" panose="020B0502020104020203" pitchFamily="34" charset="0"/>
              </a:rPr>
              <a:t>Choose one of his photographs and copy it and paste it on to the middle of the page. Use three of the Formal Elements descriptors to show your understanding of the photograph</a:t>
            </a:r>
          </a:p>
          <a:p>
            <a:pPr marL="0" indent="0">
              <a:buNone/>
            </a:pPr>
            <a:endParaRPr lang="en-GB" dirty="0">
              <a:latin typeface="Gill Sans MT" panose="020B0502020104020203" pitchFamily="34" charset="0"/>
            </a:endParaRPr>
          </a:p>
          <a:p>
            <a:pPr marL="0" indent="0">
              <a:buNone/>
            </a:pPr>
            <a:endParaRPr lang="en-GB" b="1" dirty="0">
              <a:latin typeface="Gill Sans MT" panose="020B0502020104020203" pitchFamily="34" charset="0"/>
            </a:endParaRPr>
          </a:p>
        </p:txBody>
      </p:sp>
      <p:sp>
        <p:nvSpPr>
          <p:cNvPr id="5" name="Rectangle 4"/>
          <p:cNvSpPr/>
          <p:nvPr/>
        </p:nvSpPr>
        <p:spPr>
          <a:xfrm>
            <a:off x="1481876" y="2756654"/>
            <a:ext cx="3193695" cy="3693319"/>
          </a:xfrm>
          <a:prstGeom prst="rect">
            <a:avLst/>
          </a:prstGeom>
        </p:spPr>
        <p:txBody>
          <a:bodyPr wrap="none">
            <a:spAutoFit/>
          </a:bodyPr>
          <a:lstStyle/>
          <a:p>
            <a:r>
              <a:rPr lang="en-GB" sz="2400" dirty="0">
                <a:solidFill>
                  <a:srgbClr val="FF0000"/>
                </a:solidFill>
              </a:rPr>
              <a:t>Formal Elements words:</a:t>
            </a:r>
          </a:p>
          <a:p>
            <a:r>
              <a:rPr lang="en-GB" sz="2400" dirty="0">
                <a:solidFill>
                  <a:srgbClr val="FF0000"/>
                </a:solidFill>
              </a:rPr>
              <a:t>Colour</a:t>
            </a:r>
          </a:p>
          <a:p>
            <a:r>
              <a:rPr lang="en-GB" sz="2400" dirty="0">
                <a:solidFill>
                  <a:srgbClr val="FF0000"/>
                </a:solidFill>
              </a:rPr>
              <a:t>Tone</a:t>
            </a:r>
          </a:p>
          <a:p>
            <a:r>
              <a:rPr lang="en-GB" sz="2400" dirty="0">
                <a:solidFill>
                  <a:srgbClr val="FF0000"/>
                </a:solidFill>
              </a:rPr>
              <a:t>Space</a:t>
            </a:r>
          </a:p>
          <a:p>
            <a:r>
              <a:rPr lang="en-GB" sz="2400" dirty="0">
                <a:solidFill>
                  <a:srgbClr val="FF0000"/>
                </a:solidFill>
              </a:rPr>
              <a:t>Line</a:t>
            </a:r>
          </a:p>
          <a:p>
            <a:r>
              <a:rPr lang="en-GB" sz="2400" dirty="0">
                <a:solidFill>
                  <a:srgbClr val="FF0000"/>
                </a:solidFill>
              </a:rPr>
              <a:t>Texture</a:t>
            </a:r>
          </a:p>
          <a:p>
            <a:r>
              <a:rPr lang="en-GB" sz="2400" dirty="0">
                <a:solidFill>
                  <a:srgbClr val="FF0000"/>
                </a:solidFill>
              </a:rPr>
              <a:t>Composition</a:t>
            </a:r>
          </a:p>
          <a:p>
            <a:r>
              <a:rPr lang="en-GB" sz="2400" dirty="0">
                <a:solidFill>
                  <a:srgbClr val="FF0000"/>
                </a:solidFill>
              </a:rPr>
              <a:t>Pattern</a:t>
            </a:r>
          </a:p>
          <a:p>
            <a:r>
              <a:rPr lang="en-GB" sz="2400" dirty="0">
                <a:solidFill>
                  <a:srgbClr val="FF0000"/>
                </a:solidFill>
              </a:rPr>
              <a:t>Shape</a:t>
            </a:r>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2076" y="2961135"/>
            <a:ext cx="5245073" cy="3284356"/>
          </a:xfrm>
          <a:prstGeom prst="rect">
            <a:avLst/>
          </a:prstGeom>
        </p:spPr>
      </p:pic>
      <p:sp>
        <p:nvSpPr>
          <p:cNvPr id="6" name="TextBox 3">
            <a:extLst>
              <a:ext uri="{FF2B5EF4-FFF2-40B4-BE49-F238E27FC236}">
                <a16:creationId xmlns:a16="http://schemas.microsoft.com/office/drawing/2014/main" id="{CF7480D4-B4CE-449F-94A9-8DAD25228999}"/>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7" name="Picture 6">
            <a:extLst>
              <a:ext uri="{FF2B5EF4-FFF2-40B4-BE49-F238E27FC236}">
                <a16:creationId xmlns:a16="http://schemas.microsoft.com/office/drawing/2014/main" id="{71A2979B-CE2B-48BF-B08D-7CA32F218EA6}"/>
              </a:ext>
            </a:extLst>
          </p:cNvPr>
          <p:cNvPicPr/>
          <p:nvPr/>
        </p:nvPicPr>
        <p:blipFill>
          <a:blip r:embed="rId3">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212933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011" y="372160"/>
            <a:ext cx="8229600" cy="770840"/>
          </a:xfrm>
        </p:spPr>
        <p:txBody>
          <a:bodyPr>
            <a:normAutofit/>
          </a:bodyPr>
          <a:lstStyle/>
          <a:p>
            <a:r>
              <a:rPr lang="en-GB" sz="3600" dirty="0">
                <a:latin typeface="Gill Sans MT" panose="020B0502020104020203" pitchFamily="34" charset="0"/>
              </a:rPr>
              <a:t>GCSE Photography: The Choice of Colour</a:t>
            </a:r>
          </a:p>
        </p:txBody>
      </p:sp>
      <p:sp>
        <p:nvSpPr>
          <p:cNvPr id="3" name="Content Placeholder 2"/>
          <p:cNvSpPr>
            <a:spLocks noGrp="1"/>
          </p:cNvSpPr>
          <p:nvPr>
            <p:ph idx="1"/>
          </p:nvPr>
        </p:nvSpPr>
        <p:spPr>
          <a:xfrm>
            <a:off x="1481876" y="1294410"/>
            <a:ext cx="9221870" cy="5141224"/>
          </a:xfrm>
        </p:spPr>
        <p:txBody>
          <a:bodyPr>
            <a:normAutofit fontScale="92500" lnSpcReduction="20000"/>
          </a:bodyPr>
          <a:lstStyle/>
          <a:p>
            <a:pPr marL="0" indent="0">
              <a:buNone/>
            </a:pPr>
            <a:r>
              <a:rPr lang="en-GB" b="1" dirty="0">
                <a:latin typeface="Gill Sans MT" panose="020B0502020104020203" pitchFamily="34" charset="0"/>
              </a:rPr>
              <a:t>Task Five:  Artist Research One - </a:t>
            </a:r>
            <a:r>
              <a:rPr lang="en-GB" b="1" dirty="0" err="1">
                <a:latin typeface="Gill Sans MT" panose="020B0502020104020203" pitchFamily="34" charset="0"/>
              </a:rPr>
              <a:t>Daroo</a:t>
            </a:r>
            <a:r>
              <a:rPr lang="en-GB" b="1" dirty="0">
                <a:latin typeface="Gill Sans MT" panose="020B0502020104020203" pitchFamily="34" charset="0"/>
              </a:rPr>
              <a:t> Photography</a:t>
            </a:r>
          </a:p>
          <a:p>
            <a:pPr marL="0" indent="0">
              <a:buNone/>
            </a:pPr>
            <a:r>
              <a:rPr lang="en-GB" b="1" dirty="0">
                <a:latin typeface="Gill Sans MT" panose="020B0502020104020203" pitchFamily="34" charset="0"/>
              </a:rPr>
              <a:t>Artist ‘Homage’ work</a:t>
            </a:r>
            <a:r>
              <a:rPr lang="en-GB" dirty="0">
                <a:latin typeface="Gill Sans MT" panose="020B0502020104020203" pitchFamily="34" charset="0"/>
              </a:rPr>
              <a:t>. Choose one of his photographs and:</a:t>
            </a:r>
          </a:p>
          <a:p>
            <a:pPr marL="514350" indent="-514350">
              <a:buAutoNum type="alphaLcParenR"/>
            </a:pPr>
            <a:r>
              <a:rPr lang="en-GB" dirty="0">
                <a:latin typeface="Gill Sans MT" panose="020B0502020104020203" pitchFamily="34" charset="0"/>
              </a:rPr>
              <a:t>Reproduce the photograph as accurately as you can.</a:t>
            </a:r>
          </a:p>
          <a:p>
            <a:pPr marL="514350" indent="-514350">
              <a:buAutoNum type="alphaLcParenR"/>
            </a:pPr>
            <a:r>
              <a:rPr lang="en-GB" dirty="0">
                <a:latin typeface="Gill Sans MT" panose="020B0502020104020203" pitchFamily="34" charset="0"/>
              </a:rPr>
              <a:t>Using the photograph as a starting point, produce an interpretation in your own style (it’s your own idea, but I should be able to see a connection with the photographer’s work). </a:t>
            </a:r>
          </a:p>
          <a:p>
            <a:pPr marL="514350" indent="-514350">
              <a:buAutoNum type="alphaLcParenR"/>
            </a:pPr>
            <a:r>
              <a:rPr lang="en-GB" dirty="0">
                <a:latin typeface="Gill Sans MT" panose="020B0502020104020203" pitchFamily="34" charset="0"/>
              </a:rPr>
              <a:t>HOMEWORK: Take a set of 12 to 15 photographs which respond to </a:t>
            </a:r>
            <a:r>
              <a:rPr lang="en-GB" dirty="0" err="1">
                <a:latin typeface="Gill Sans MT" panose="020B0502020104020203" pitchFamily="34" charset="0"/>
              </a:rPr>
              <a:t>Daroo</a:t>
            </a:r>
            <a:r>
              <a:rPr lang="en-GB" dirty="0">
                <a:latin typeface="Gill Sans MT" panose="020B0502020104020203" pitchFamily="34" charset="0"/>
              </a:rPr>
              <a:t> Photography’s work. Think about:</a:t>
            </a:r>
          </a:p>
          <a:p>
            <a:pPr marL="0" indent="0">
              <a:buNone/>
            </a:pPr>
            <a:r>
              <a:rPr lang="en-GB" dirty="0">
                <a:latin typeface="Gill Sans MT" panose="020B0502020104020203" pitchFamily="34" charset="0"/>
              </a:rPr>
              <a:t>	</a:t>
            </a:r>
            <a:r>
              <a:rPr lang="en-GB" b="1" dirty="0">
                <a:latin typeface="Gill Sans MT" panose="020B0502020104020203" pitchFamily="34" charset="0"/>
              </a:rPr>
              <a:t>Colour combinations and use of contrasting colours</a:t>
            </a:r>
          </a:p>
          <a:p>
            <a:pPr marL="0" indent="0">
              <a:buNone/>
            </a:pPr>
            <a:r>
              <a:rPr lang="en-GB" b="1" dirty="0">
                <a:latin typeface="Gill Sans MT" panose="020B0502020104020203" pitchFamily="34" charset="0"/>
              </a:rPr>
              <a:t>	Strength of colour (bold colours are good)</a:t>
            </a:r>
          </a:p>
          <a:p>
            <a:pPr marL="0" indent="0">
              <a:buNone/>
            </a:pPr>
            <a:r>
              <a:rPr lang="en-GB" b="1" dirty="0">
                <a:latin typeface="Gill Sans MT" panose="020B0502020104020203" pitchFamily="34" charset="0"/>
              </a:rPr>
              <a:t>	Which still life props to use.</a:t>
            </a:r>
          </a:p>
          <a:p>
            <a:pPr marL="0" indent="0">
              <a:buNone/>
            </a:pPr>
            <a:r>
              <a:rPr lang="en-GB" i="1" dirty="0">
                <a:latin typeface="Gill Sans MT" panose="020B0502020104020203" pitchFamily="34" charset="0"/>
              </a:rPr>
              <a:t>Homework needs to be completed by Thursday’s lesson</a:t>
            </a:r>
          </a:p>
          <a:p>
            <a:pPr marL="0" indent="0">
              <a:buNone/>
            </a:pPr>
            <a:endParaRPr lang="en-GB" dirty="0">
              <a:latin typeface="Gill Sans MT" panose="020B0502020104020203" pitchFamily="34" charset="0"/>
            </a:endParaRPr>
          </a:p>
          <a:p>
            <a:pPr marL="514350" indent="-514350">
              <a:buAutoNum type="alphaLcParenR"/>
            </a:pPr>
            <a:endParaRPr lang="en-GB" dirty="0">
              <a:latin typeface="Gill Sans MT" panose="020B0502020104020203" pitchFamily="34" charset="0"/>
            </a:endParaRPr>
          </a:p>
        </p:txBody>
      </p:sp>
      <p:sp>
        <p:nvSpPr>
          <p:cNvPr id="4" name="TextBox 3">
            <a:extLst>
              <a:ext uri="{FF2B5EF4-FFF2-40B4-BE49-F238E27FC236}">
                <a16:creationId xmlns:a16="http://schemas.microsoft.com/office/drawing/2014/main" id="{CA6FB505-A4E1-40E9-B690-8273B8DDD1CC}"/>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5" name="Picture 4">
            <a:extLst>
              <a:ext uri="{FF2B5EF4-FFF2-40B4-BE49-F238E27FC236}">
                <a16:creationId xmlns:a16="http://schemas.microsoft.com/office/drawing/2014/main" id="{13809B51-EDF6-4D7C-9717-863973696906}"/>
              </a:ext>
            </a:extLst>
          </p:cNvPr>
          <p:cNvPicPr/>
          <p:nvPr/>
        </p:nvPicPr>
        <p:blipFill>
          <a:blip r:embed="rId2">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218217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011" y="372160"/>
            <a:ext cx="8229600" cy="770840"/>
          </a:xfrm>
        </p:spPr>
        <p:txBody>
          <a:bodyPr>
            <a:normAutofit/>
          </a:bodyPr>
          <a:lstStyle/>
          <a:p>
            <a:r>
              <a:rPr lang="en-GB" sz="3600" dirty="0">
                <a:latin typeface="Gill Sans MT" panose="020B0502020104020203" pitchFamily="34" charset="0"/>
              </a:rPr>
              <a:t>GCSE Photography: The Choice of Colour</a:t>
            </a:r>
          </a:p>
        </p:txBody>
      </p:sp>
      <p:sp>
        <p:nvSpPr>
          <p:cNvPr id="3" name="Content Placeholder 2"/>
          <p:cNvSpPr>
            <a:spLocks noGrp="1"/>
          </p:cNvSpPr>
          <p:nvPr>
            <p:ph idx="1"/>
          </p:nvPr>
        </p:nvSpPr>
        <p:spPr>
          <a:xfrm>
            <a:off x="1481876" y="1045718"/>
            <a:ext cx="9221870" cy="5389916"/>
          </a:xfrm>
        </p:spPr>
        <p:txBody>
          <a:bodyPr>
            <a:normAutofit/>
          </a:bodyPr>
          <a:lstStyle/>
          <a:p>
            <a:pPr marL="0" indent="0">
              <a:buNone/>
            </a:pPr>
            <a:r>
              <a:rPr lang="en-GB" b="1" dirty="0">
                <a:latin typeface="Gill Sans MT" panose="020B0502020104020203" pitchFamily="34" charset="0"/>
              </a:rPr>
              <a:t>Task Six: Submitting Photographs</a:t>
            </a:r>
          </a:p>
          <a:p>
            <a:pPr marL="514350" indent="-514350">
              <a:buAutoNum type="arabicPeriod"/>
            </a:pPr>
            <a:r>
              <a:rPr lang="en-GB" dirty="0">
                <a:latin typeface="Gill Sans MT" panose="020B0502020104020203" pitchFamily="34" charset="0"/>
              </a:rPr>
              <a:t>Upload all the photographs you have taken for your ‘</a:t>
            </a:r>
            <a:r>
              <a:rPr lang="en-GB" dirty="0" err="1">
                <a:latin typeface="Gill Sans MT" panose="020B0502020104020203" pitchFamily="34" charset="0"/>
              </a:rPr>
              <a:t>Daroo</a:t>
            </a:r>
            <a:r>
              <a:rPr lang="en-GB" dirty="0">
                <a:latin typeface="Gill Sans MT" panose="020B0502020104020203" pitchFamily="34" charset="0"/>
              </a:rPr>
              <a:t> response’, and present as a contact sheet/thumbnail set. </a:t>
            </a:r>
          </a:p>
          <a:p>
            <a:pPr marL="514350" indent="-514350">
              <a:buAutoNum type="arabicPeriod"/>
            </a:pPr>
            <a:r>
              <a:rPr lang="en-GB" dirty="0">
                <a:latin typeface="Gill Sans MT" panose="020B0502020104020203" pitchFamily="34" charset="0"/>
              </a:rPr>
              <a:t>Choose one of the photographs and explain why you have selected it. </a:t>
            </a:r>
          </a:p>
          <a:p>
            <a:pPr marL="514350" indent="-514350">
              <a:buAutoNum type="arabicPeriod"/>
            </a:pPr>
            <a:r>
              <a:rPr lang="en-GB" dirty="0">
                <a:latin typeface="Gill Sans MT" panose="020B0502020104020203" pitchFamily="34" charset="0"/>
              </a:rPr>
              <a:t>Open the </a:t>
            </a:r>
            <a:r>
              <a:rPr lang="en-GB" dirty="0" err="1">
                <a:latin typeface="Gill Sans MT" panose="020B0502020104020203" pitchFamily="34" charset="0"/>
              </a:rPr>
              <a:t>jPeg</a:t>
            </a:r>
            <a:r>
              <a:rPr lang="en-GB" dirty="0">
                <a:latin typeface="Gill Sans MT" panose="020B0502020104020203" pitchFamily="34" charset="0"/>
              </a:rPr>
              <a:t> of the photograph in Photoshop/Affinity Photo. </a:t>
            </a:r>
          </a:p>
          <a:p>
            <a:pPr marL="514350" indent="-514350">
              <a:buAutoNum type="arabicPeriod"/>
            </a:pPr>
            <a:r>
              <a:rPr lang="en-GB" dirty="0">
                <a:latin typeface="Gill Sans MT" panose="020B0502020104020203" pitchFamily="34" charset="0"/>
              </a:rPr>
              <a:t>Try the following: </a:t>
            </a:r>
          </a:p>
          <a:p>
            <a:pPr marL="0" indent="0">
              <a:buNone/>
            </a:pPr>
            <a:r>
              <a:rPr lang="en-GB" dirty="0">
                <a:latin typeface="Gill Sans MT" panose="020B0502020104020203" pitchFamily="34" charset="0"/>
              </a:rPr>
              <a:t>	Increase the saturation.</a:t>
            </a:r>
          </a:p>
          <a:p>
            <a:pPr marL="0" indent="0">
              <a:buNone/>
            </a:pPr>
            <a:r>
              <a:rPr lang="en-GB" dirty="0">
                <a:latin typeface="Gill Sans MT" panose="020B0502020104020203" pitchFamily="34" charset="0"/>
              </a:rPr>
              <a:t>	Increase the contrast.</a:t>
            </a:r>
          </a:p>
          <a:p>
            <a:pPr marL="0" indent="0">
              <a:buNone/>
            </a:pPr>
            <a:r>
              <a:rPr lang="en-GB" dirty="0">
                <a:latin typeface="Gill Sans MT" panose="020B0502020104020203" pitchFamily="34" charset="0"/>
              </a:rPr>
              <a:t>	Use the </a:t>
            </a:r>
            <a:r>
              <a:rPr lang="en-GB" dirty="0" err="1">
                <a:latin typeface="Gill Sans MT" panose="020B0502020104020203" pitchFamily="34" charset="0"/>
              </a:rPr>
              <a:t>Posterize</a:t>
            </a:r>
            <a:r>
              <a:rPr lang="en-GB" dirty="0">
                <a:latin typeface="Gill Sans MT" panose="020B0502020104020203" pitchFamily="34" charset="0"/>
              </a:rPr>
              <a:t> tool to make it more creative.</a:t>
            </a:r>
          </a:p>
          <a:p>
            <a:pPr marL="514350" indent="-514350">
              <a:buAutoNum type="arabicPeriod"/>
            </a:pPr>
            <a:endParaRPr lang="en-GB" dirty="0">
              <a:latin typeface="Gill Sans MT" panose="020B0502020104020203" pitchFamily="34" charset="0"/>
            </a:endParaRPr>
          </a:p>
          <a:p>
            <a:pPr marL="514350" indent="-514350">
              <a:buAutoNum type="alphaLcParenR"/>
            </a:pPr>
            <a:endParaRPr lang="en-GB" dirty="0">
              <a:latin typeface="Gill Sans MT" panose="020B0502020104020203" pitchFamily="34" charset="0"/>
            </a:endParaRPr>
          </a:p>
        </p:txBody>
      </p:sp>
      <p:sp>
        <p:nvSpPr>
          <p:cNvPr id="4" name="TextBox 3">
            <a:extLst>
              <a:ext uri="{FF2B5EF4-FFF2-40B4-BE49-F238E27FC236}">
                <a16:creationId xmlns:a16="http://schemas.microsoft.com/office/drawing/2014/main" id="{3D3448EC-EE72-41C4-85A3-6316BDDE4765}"/>
              </a:ext>
            </a:extLst>
          </p:cNvPr>
          <p:cNvSpPr txBox="1"/>
          <p:nvPr/>
        </p:nvSpPr>
        <p:spPr>
          <a:xfrm>
            <a:off x="92959" y="95161"/>
            <a:ext cx="406136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latin typeface="Arial" panose="020B0604020202020204" pitchFamily="34" charset="0"/>
                <a:cs typeface="Arial" panose="020B0604020202020204" pitchFamily="34" charset="0"/>
              </a:rPr>
              <a:t>HIAS Art Team Home Learning Resource</a:t>
            </a:r>
          </a:p>
        </p:txBody>
      </p:sp>
      <p:pic>
        <p:nvPicPr>
          <p:cNvPr id="5" name="Picture 4">
            <a:extLst>
              <a:ext uri="{FF2B5EF4-FFF2-40B4-BE49-F238E27FC236}">
                <a16:creationId xmlns:a16="http://schemas.microsoft.com/office/drawing/2014/main" id="{CA3E53D2-59BA-44EE-8118-462E10B5C1E0}"/>
              </a:ext>
            </a:extLst>
          </p:cNvPr>
          <p:cNvPicPr/>
          <p:nvPr/>
        </p:nvPicPr>
        <p:blipFill>
          <a:blip r:embed="rId2">
            <a:extLst>
              <a:ext uri="{28A0092B-C50C-407E-A947-70E740481C1C}">
                <a14:useLocalDpi xmlns:a14="http://schemas.microsoft.com/office/drawing/2010/main" val="0"/>
              </a:ext>
            </a:extLst>
          </a:blip>
          <a:stretch>
            <a:fillRect/>
          </a:stretch>
        </p:blipFill>
        <p:spPr>
          <a:xfrm>
            <a:off x="10421239" y="95161"/>
            <a:ext cx="1677802" cy="639431"/>
          </a:xfrm>
          <a:prstGeom prst="rect">
            <a:avLst/>
          </a:prstGeom>
        </p:spPr>
      </p:pic>
    </p:spTree>
    <p:extLst>
      <p:ext uri="{BB962C8B-B14F-4D97-AF65-F5344CB8AC3E}">
        <p14:creationId xmlns:p14="http://schemas.microsoft.com/office/powerpoint/2010/main" val="491050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4980</TotalTime>
  <Words>1996</Words>
  <Application>Microsoft Office PowerPoint</Application>
  <PresentationFormat>Widescreen</PresentationFormat>
  <Paragraphs>199</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Gill Sans MT</vt:lpstr>
      <vt:lpstr>Office Theme</vt:lpstr>
      <vt:lpstr>GCSE Photography  Year 10: Spring Term 2</vt:lpstr>
      <vt:lpstr>GCSE Photography Exam</vt:lpstr>
      <vt:lpstr>GCSE Photography: The Choice of Colour</vt:lpstr>
      <vt:lpstr>GCSE Photography: The Choice of Colour</vt:lpstr>
      <vt:lpstr>GCSE Photography: The Choice of Colour</vt:lpstr>
      <vt:lpstr>GCSE Photography: The Choice of Colour</vt:lpstr>
      <vt:lpstr>GCSE Photography: The Choice of Colour</vt:lpstr>
      <vt:lpstr>GCSE Photography: The Choice of Colour</vt:lpstr>
      <vt:lpstr>GCSE Photography: The Choice of Colour</vt:lpstr>
      <vt:lpstr>PowerPoint Presentation</vt:lpstr>
      <vt:lpstr>PowerPoint Presentation</vt:lpstr>
      <vt:lpstr>PowerPoint Presentation</vt:lpstr>
      <vt:lpstr>PowerPoint Presentation</vt:lpstr>
      <vt:lpstr>PowerPoint Presentation</vt:lpstr>
      <vt:lpstr>GCSE Photography: The Choice of Colour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Cross Polarisation Photography</vt:lpstr>
      <vt:lpstr>Cross Polarisation Photography</vt:lpstr>
      <vt:lpstr>PowerPoint Presentation</vt:lpstr>
      <vt:lpstr>PowerPoint Presentation</vt:lpstr>
      <vt:lpstr>PowerPoint Presentation</vt:lpstr>
      <vt:lpstr>PowerPoint Presentation</vt:lpstr>
      <vt:lpstr>PowerPoint Presentation</vt:lpstr>
      <vt:lpstr>GCSE Photography: The Choice of Colour</vt:lpstr>
      <vt:lpstr>PowerPoint Presentation</vt:lpstr>
      <vt:lpstr>GCSE Photography: The Choice of Colour</vt:lpstr>
      <vt:lpstr>GCSE Photography: The Choice of Colour</vt:lpstr>
      <vt:lpstr>GCSE Photography: The Choice of Colour</vt:lpstr>
      <vt:lpstr>GCSE Photography: The Choice of Colour</vt:lpstr>
      <vt:lpstr>GCSE Photography: The Choice of Colour</vt:lpstr>
      <vt:lpstr>GCSE Photography: The Choice of Colour</vt:lpstr>
      <vt:lpstr>GCSE Photography: The Choice of Colour</vt:lpstr>
      <vt:lpstr>GCSE Photography: The Choice of Colour</vt:lpstr>
      <vt:lpstr>Studio Lighting: The Basics</vt:lpstr>
      <vt:lpstr>Studio Lighting: The Basics</vt:lpstr>
      <vt:lpstr>Studio Lighting: The Basics</vt:lpstr>
      <vt:lpstr>Studio Lighting: The Basics</vt:lpstr>
      <vt:lpstr>Studio Lighting: The Basics</vt:lpstr>
      <vt:lpstr>Studio Lighting: The Basics</vt:lpstr>
      <vt:lpstr>Studio Lighting: The Basics</vt:lpstr>
      <vt:lpstr>Photography Mini-Tasks</vt:lpstr>
      <vt:lpstr>Photography Mini-Tasks: 23.03-27.03 20</vt:lpstr>
      <vt:lpstr>GCSE Photography: The Choice of Colour</vt:lpstr>
      <vt:lpstr>GCSE Photography: The Choice of Colour</vt:lpstr>
      <vt:lpstr>GCSE Photography: The Choice of Colour</vt:lpstr>
      <vt:lpstr>GCSE Photography: The Choice of Colour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Photography  Year 10: Spring Term 2</dc:title>
  <dc:creator>M Wheatley</dc:creator>
  <cp:keywords>10</cp:keywords>
  <cp:lastModifiedBy>Shauna Willmott</cp:lastModifiedBy>
  <cp:revision>61</cp:revision>
  <cp:lastPrinted>2020-03-20T11:06:58Z</cp:lastPrinted>
  <dcterms:created xsi:type="dcterms:W3CDTF">2020-02-23T11:07:26Z</dcterms:created>
  <dcterms:modified xsi:type="dcterms:W3CDTF">2020-03-25T11:28:14Z</dcterms:modified>
</cp:coreProperties>
</file>