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10002838" cy="6875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16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34563" cy="34496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1" y="0"/>
            <a:ext cx="4334563" cy="344967"/>
          </a:xfrm>
          <a:prstGeom prst="rect">
            <a:avLst/>
          </a:prstGeom>
        </p:spPr>
        <p:txBody>
          <a:bodyPr vert="horz" lIns="96442" tIns="48221" rIns="96442" bIns="48221" rtlCol="0"/>
          <a:lstStyle>
            <a:lvl1pPr algn="r">
              <a:defRPr sz="1300"/>
            </a:lvl1pPr>
          </a:lstStyle>
          <a:p>
            <a:fld id="{FE79494C-5D1C-4750-90D0-76168213B17C}" type="datetimeFigureOut">
              <a:rPr lang="en-GB" smtClean="0"/>
              <a:t>31/10/2021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60425"/>
            <a:ext cx="41227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42" tIns="48221" rIns="96442" bIns="4822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308817"/>
            <a:ext cx="8002270" cy="2707213"/>
          </a:xfrm>
          <a:prstGeom prst="rect">
            <a:avLst/>
          </a:prstGeom>
        </p:spPr>
        <p:txBody>
          <a:bodyPr vert="horz" lIns="96442" tIns="48221" rIns="96442" bIns="4822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30497"/>
            <a:ext cx="4334563" cy="34496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1" y="6530497"/>
            <a:ext cx="4334563" cy="344966"/>
          </a:xfrm>
          <a:prstGeom prst="rect">
            <a:avLst/>
          </a:prstGeom>
        </p:spPr>
        <p:txBody>
          <a:bodyPr vert="horz" lIns="96442" tIns="48221" rIns="96442" bIns="48221" rtlCol="0" anchor="b"/>
          <a:lstStyle>
            <a:lvl1pPr algn="r">
              <a:defRPr sz="1300"/>
            </a:lvl1pPr>
          </a:lstStyle>
          <a:p>
            <a:fld id="{B93DF4F4-0BEA-4CE6-AB13-F97310F818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86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648A1663-7765-4EF4-B97F-A02E70C6265E}" type="datetimeFigureOut">
              <a:rPr lang="en-US" dirty="0"/>
              <a:t>10/31/2021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7DBEDF-2C4C-4B9C-B91E-4E854F2954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KS3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A85BB-BF3D-41CA-9F4F-9E6FBBF7CD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Project examples: Thanks to COVE Secondary School- Emily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390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F484F38-4947-4BB3-B733-D76FE6AC81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" y="185468"/>
            <a:ext cx="4865298" cy="648706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7A5B952-4017-448A-9263-94A35770D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1894" y="484632"/>
            <a:ext cx="5676354" cy="1188893"/>
          </a:xfrm>
        </p:spPr>
        <p:txBody>
          <a:bodyPr>
            <a:normAutofit fontScale="90000"/>
          </a:bodyPr>
          <a:lstStyle/>
          <a:p>
            <a:r>
              <a:rPr lang="en-US" dirty="0"/>
              <a:t>Year 7: Formal elements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F0DC71-4471-4E27-9ACB-9DDE3E7537B6}"/>
              </a:ext>
            </a:extLst>
          </p:cNvPr>
          <p:cNvSpPr txBox="1"/>
          <p:nvPr/>
        </p:nvSpPr>
        <p:spPr>
          <a:xfrm>
            <a:off x="5210355" y="1949570"/>
            <a:ext cx="56763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 to the formal elements of art</a:t>
            </a:r>
          </a:p>
          <a:p>
            <a:r>
              <a:rPr lang="en-US" dirty="0"/>
              <a:t>Line, shape, tone, </a:t>
            </a:r>
            <a:r>
              <a:rPr lang="en-US" dirty="0" err="1"/>
              <a:t>colour</a:t>
            </a:r>
            <a:r>
              <a:rPr lang="en-US" dirty="0"/>
              <a:t>, texture, space: 2 per lesson</a:t>
            </a:r>
          </a:p>
          <a:p>
            <a:endParaRPr lang="en-US" dirty="0"/>
          </a:p>
          <a:p>
            <a:r>
              <a:rPr lang="en-US" dirty="0"/>
              <a:t>Fill in shape with each of the formal elements</a:t>
            </a:r>
          </a:p>
          <a:p>
            <a:endParaRPr lang="en-US" dirty="0"/>
          </a:p>
          <a:p>
            <a:r>
              <a:rPr lang="en-US" dirty="0" err="1"/>
              <a:t>Colour</a:t>
            </a:r>
            <a:r>
              <a:rPr lang="en-US" dirty="0"/>
              <a:t> wheel</a:t>
            </a:r>
          </a:p>
          <a:p>
            <a:endParaRPr lang="en-US" dirty="0"/>
          </a:p>
          <a:p>
            <a:r>
              <a:rPr lang="en-US" dirty="0" err="1"/>
              <a:t>Colour</a:t>
            </a:r>
            <a:r>
              <a:rPr lang="en-US" dirty="0"/>
              <a:t> sums</a:t>
            </a:r>
          </a:p>
          <a:p>
            <a:endParaRPr lang="en-US" dirty="0"/>
          </a:p>
          <a:p>
            <a:r>
              <a:rPr lang="en-US" dirty="0"/>
              <a:t>Mixing skin tones</a:t>
            </a:r>
          </a:p>
          <a:p>
            <a:endParaRPr lang="en-US" dirty="0"/>
          </a:p>
          <a:p>
            <a:r>
              <a:rPr lang="en-US" dirty="0"/>
              <a:t>Julian Opie study</a:t>
            </a:r>
          </a:p>
          <a:p>
            <a:endParaRPr lang="en-US" dirty="0"/>
          </a:p>
          <a:p>
            <a:r>
              <a:rPr lang="en-US" dirty="0"/>
              <a:t>Julian Opie self portrait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34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3DB6CEA-5919-4ABF-943E-3EC59250514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52734" y="297692"/>
          <a:ext cx="10012699" cy="55165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3886">
                  <a:extLst>
                    <a:ext uri="{9D8B030D-6E8A-4147-A177-3AD203B41FA5}">
                      <a16:colId xmlns:a16="http://schemas.microsoft.com/office/drawing/2014/main" val="2147287253"/>
                    </a:ext>
                  </a:extLst>
                </a:gridCol>
                <a:gridCol w="2636146">
                  <a:extLst>
                    <a:ext uri="{9D8B030D-6E8A-4147-A177-3AD203B41FA5}">
                      <a16:colId xmlns:a16="http://schemas.microsoft.com/office/drawing/2014/main" val="1457828365"/>
                    </a:ext>
                  </a:extLst>
                </a:gridCol>
                <a:gridCol w="2768184">
                  <a:extLst>
                    <a:ext uri="{9D8B030D-6E8A-4147-A177-3AD203B41FA5}">
                      <a16:colId xmlns:a16="http://schemas.microsoft.com/office/drawing/2014/main" val="466139795"/>
                    </a:ext>
                  </a:extLst>
                </a:gridCol>
                <a:gridCol w="3294483">
                  <a:extLst>
                    <a:ext uri="{9D8B030D-6E8A-4147-A177-3AD203B41FA5}">
                      <a16:colId xmlns:a16="http://schemas.microsoft.com/office/drawing/2014/main" val="112393858"/>
                    </a:ext>
                  </a:extLst>
                </a:gridCol>
              </a:tblGrid>
              <a:tr h="6170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Artwork / Assessment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Formal Elements Drawing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Artist Study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Painted Self Portrait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3424259202"/>
                  </a:ext>
                </a:extLst>
              </a:tr>
              <a:tr h="37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Foundation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can attempt a basic drawing.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looked at the work of an artist.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added some colour using the poster paint.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591555509"/>
                  </a:ext>
                </a:extLst>
              </a:tr>
              <a:tr h="7646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Emerging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attempted to use the formal elements to create a drawing.  I have tried to use tone / colour.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attempted to study the work of an artist.  I have included basic information including keywords.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attempted to use the poster paint with limited accuracy and control of the paintbrush.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1461598666"/>
                  </a:ext>
                </a:extLst>
              </a:tr>
              <a:tr h="1094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Developing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can complete a drawing whilst using some of the formal elements.  I have attempted to use tone and colour.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tried to produce an accurate artist study looking at copying the colours.  I have researched basic information and I have given an opinion.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 have used the poster paint showing some accuracy and control of the paintbrush.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3710207773"/>
                  </a:ext>
                </a:extLst>
              </a:tr>
              <a:tr h="10947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Secure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can create a drawing using all of the formal elements.  I have added a range of tone and have blended colour.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produced an accurate artist study.  I can discuss why / how an artist has created their work.  I have included a competent opinion.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used the poster paint with accuracy and control and have tried to achieve flat paintwork.  I mostly have good control of the paintbrush.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4024204328"/>
                  </a:ext>
                </a:extLst>
              </a:tr>
              <a:tr h="1204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Mastery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can create a drawing using all of the formal elements effectively.  I used a wide range of tone and well blended colour to enhance my drawing.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I have produced an accurate artist study showing my skill in using the media.  I have included informative information and an insightful opinion.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I have produced a poster paint painting in which I have successfully achieved flat colours in the style of Julian Opie.  I have excellent control of the paintbrush.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2363171735"/>
                  </a:ext>
                </a:extLst>
              </a:tr>
              <a:tr h="370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Date completed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440" marR="67440" marT="0" marB="0"/>
                </a:tc>
                <a:extLst>
                  <a:ext uri="{0D108BD9-81ED-4DB2-BD59-A6C34878D82A}">
                    <a16:rowId xmlns:a16="http://schemas.microsoft.com/office/drawing/2014/main" val="241057477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ECFCFB7-7805-4701-B5B3-6DEB52425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085"/>
            <a:ext cx="761266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obo Std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422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2FDF6-DFC1-43E4-AB1B-22D768CA0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916" y="484632"/>
            <a:ext cx="5538331" cy="1119881"/>
          </a:xfrm>
        </p:spPr>
        <p:txBody>
          <a:bodyPr/>
          <a:lstStyle/>
          <a:p>
            <a:r>
              <a:rPr lang="en-US" dirty="0"/>
              <a:t>Year 8 : Circus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C4B8F58-C0BB-4C4C-8599-0F1FC6803D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93" y="213762"/>
            <a:ext cx="4822856" cy="64304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903E297-806A-4DD5-8B7B-1DC6C5E0C2AD}"/>
              </a:ext>
            </a:extLst>
          </p:cNvPr>
          <p:cNvSpPr txBox="1"/>
          <p:nvPr/>
        </p:nvSpPr>
        <p:spPr>
          <a:xfrm>
            <a:off x="5589916" y="1474857"/>
            <a:ext cx="54001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Recap on the formal elements looked at in year 7 apply them to a circus performer</a:t>
            </a:r>
          </a:p>
          <a:p>
            <a:endParaRPr lang="en-US" dirty="0"/>
          </a:p>
          <a:p>
            <a:r>
              <a:rPr lang="en-US" dirty="0"/>
              <a:t>Tonal biro drawing into to mark making</a:t>
            </a:r>
          </a:p>
          <a:p>
            <a:endParaRPr lang="en-US" dirty="0"/>
          </a:p>
          <a:p>
            <a:r>
              <a:rPr lang="en-US" dirty="0"/>
              <a:t>Cultural study: look at history of circus/ traveler community/animal cruelty: including artwork.</a:t>
            </a:r>
          </a:p>
          <a:p>
            <a:endParaRPr lang="en-US" dirty="0"/>
          </a:p>
          <a:p>
            <a:r>
              <a:rPr lang="en-US" dirty="0"/>
              <a:t>Biro circus lettering</a:t>
            </a:r>
          </a:p>
          <a:p>
            <a:endParaRPr lang="en-US" dirty="0"/>
          </a:p>
          <a:p>
            <a:r>
              <a:rPr lang="en-US" dirty="0"/>
              <a:t>Painted Big top </a:t>
            </a:r>
          </a:p>
          <a:p>
            <a:endParaRPr lang="en-US" dirty="0"/>
          </a:p>
          <a:p>
            <a:r>
              <a:rPr lang="en-US" dirty="0"/>
              <a:t>Mono prints.</a:t>
            </a:r>
          </a:p>
          <a:p>
            <a:endParaRPr lang="en-US" dirty="0"/>
          </a:p>
          <a:p>
            <a:r>
              <a:rPr lang="en-US" dirty="0"/>
              <a:t>Combined final piece.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278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181D0B-4D26-49A2-8840-E1CE80431F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15178" y="550407"/>
          <a:ext cx="9684761" cy="5757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0465">
                  <a:extLst>
                    <a:ext uri="{9D8B030D-6E8A-4147-A177-3AD203B41FA5}">
                      <a16:colId xmlns:a16="http://schemas.microsoft.com/office/drawing/2014/main" val="2875547709"/>
                    </a:ext>
                  </a:extLst>
                </a:gridCol>
                <a:gridCol w="2306636">
                  <a:extLst>
                    <a:ext uri="{9D8B030D-6E8A-4147-A177-3AD203B41FA5}">
                      <a16:colId xmlns:a16="http://schemas.microsoft.com/office/drawing/2014/main" val="3258487601"/>
                    </a:ext>
                  </a:extLst>
                </a:gridCol>
                <a:gridCol w="2943815">
                  <a:extLst>
                    <a:ext uri="{9D8B030D-6E8A-4147-A177-3AD203B41FA5}">
                      <a16:colId xmlns:a16="http://schemas.microsoft.com/office/drawing/2014/main" val="3983061916"/>
                    </a:ext>
                  </a:extLst>
                </a:gridCol>
                <a:gridCol w="3313845">
                  <a:extLst>
                    <a:ext uri="{9D8B030D-6E8A-4147-A177-3AD203B41FA5}">
                      <a16:colId xmlns:a16="http://schemas.microsoft.com/office/drawing/2014/main" val="3747222312"/>
                    </a:ext>
                  </a:extLst>
                </a:gridCol>
              </a:tblGrid>
              <a:tr h="4087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Artwork / Assessment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Formal Elements Drawing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Context Study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Painted Circus Tent / Final Collage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770782652"/>
                  </a:ext>
                </a:extLst>
              </a:tr>
              <a:tr h="72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Foundation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used the biro to complete a basic line drawing adding some tonal areas to the drawing.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attempted to study the Circus Culture.  I have included basic information including keywords.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attempted to use the paint with limited accuracy and control of the paintbrush.  I have attempted to collage together different elements.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863343103"/>
                  </a:ext>
                </a:extLst>
              </a:tr>
              <a:tr h="7215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Emerging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completed a line drawing showing some accuracy and control of the biro whilst adding a limited range of tone.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tried to produce an accurate drawing looking at copying the colours.  I have researched basic information and I have given an opinion.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used the paint showing some accuracy and control of the paintbrush.  I have collaged together different elements with some creativity.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3649375600"/>
                  </a:ext>
                </a:extLst>
              </a:tr>
              <a:tr h="10130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Developing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considered perspective and proportion to complete an accurate line drawing and effectively used a full range of tone.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I have produced an accurate drawing.  I can discuss facts about the Circus Culture.  I have included a competent opinion.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used the paint with accuracy and control and have tried to achieve blended paintwork.  I mostly have good control of the paintbrush.  I have considered layout and composition when collaging together the different elements.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476752998"/>
                  </a:ext>
                </a:extLst>
              </a:tr>
              <a:tr h="13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Secure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produced an accurate, realistic line drawing clearly showing details, whilst effectively using a full range of tone and a clearly defined light source.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produced an accurate drawing showing my skill in using the media.  I have tried to present the page in the style of the Circus.  I have included informative information and an insightful opinion.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produced a paint painting in which I have successfully achieved blended colours.  I have excellent control of the paintbrush.  I have very good control of the paintbrush.  I have creatively used the background, painted circus tent and other elements to create a successful collaged composition.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1462272075"/>
                  </a:ext>
                </a:extLst>
              </a:tr>
              <a:tr h="13046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created an accurate, realistic line drawing which is enhanced by competent use of the biro, also demonstrating excellent understanding of proportion and perspective.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produced a quality accurate drawing showing my skill in using the media.  I have successfully presented the page reflecting the style of the Circus.  I can reflect on the work of the Circus Culture and have included an insightful opinion.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I have used the paint with accuracy and control and have tried to achieve a variety of paintwork styles.  I have excellent control of the paintbrush.  I have considered layout and creatively used the background, painted circus tent and other elements to create a successful original collage.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1018472964"/>
                  </a:ext>
                </a:extLst>
              </a:tr>
              <a:tr h="2830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 completed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803" marR="51803" marT="0" marB="0"/>
                </a:tc>
                <a:extLst>
                  <a:ext uri="{0D108BD9-81ED-4DB2-BD59-A6C34878D82A}">
                    <a16:rowId xmlns:a16="http://schemas.microsoft.com/office/drawing/2014/main" val="393287263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3979812-AE2A-4189-AFF2-C5B04C9E6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729565" y="-1031050"/>
            <a:ext cx="175247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endParaRPr kumimoji="0" lang="en-GB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770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1D464-D875-4AF0-8CFF-BACFB2014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1674" y="484632"/>
            <a:ext cx="5486573" cy="1378674"/>
          </a:xfrm>
        </p:spPr>
        <p:txBody>
          <a:bodyPr/>
          <a:lstStyle/>
          <a:p>
            <a:r>
              <a:rPr lang="en-US" dirty="0"/>
              <a:t>Year 9: dip pen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BCCA35F-9137-4426-9C0D-03B443E237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971" y="68326"/>
            <a:ext cx="4943450" cy="659126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75838D-CEE8-4BF4-A8C6-6A66B894BFFE}"/>
              </a:ext>
            </a:extLst>
          </p:cNvPr>
          <p:cNvSpPr txBox="1"/>
          <p:nvPr/>
        </p:nvSpPr>
        <p:spPr>
          <a:xfrm>
            <a:off x="5503653" y="1587260"/>
            <a:ext cx="51068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Drawing timed experiments: insects</a:t>
            </a:r>
          </a:p>
          <a:p>
            <a:endParaRPr lang="en-US" dirty="0"/>
          </a:p>
          <a:p>
            <a:r>
              <a:rPr lang="en-US" dirty="0"/>
              <a:t>T</a:t>
            </a:r>
            <a:r>
              <a:rPr lang="en-GB" dirty="0" err="1"/>
              <a:t>onal</a:t>
            </a:r>
            <a:r>
              <a:rPr lang="en-GB" dirty="0"/>
              <a:t> drawing: amphibians</a:t>
            </a:r>
          </a:p>
          <a:p>
            <a:endParaRPr lang="en-US" dirty="0"/>
          </a:p>
          <a:p>
            <a:r>
              <a:rPr lang="en-US" dirty="0"/>
              <a:t>D</a:t>
            </a:r>
            <a:r>
              <a:rPr lang="en-GB" dirty="0" err="1"/>
              <a:t>ip</a:t>
            </a:r>
            <a:r>
              <a:rPr lang="en-GB" dirty="0"/>
              <a:t> pen practice: wings and legs (mark making)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GB" dirty="0" err="1"/>
              <a:t>rtist</a:t>
            </a:r>
            <a:r>
              <a:rPr lang="en-GB" dirty="0"/>
              <a:t> study: Rachel Walker/ Irene </a:t>
            </a:r>
            <a:r>
              <a:rPr lang="en-GB" dirty="0" err="1"/>
              <a:t>Meniconi</a:t>
            </a:r>
            <a:r>
              <a:rPr lang="en-GB" dirty="0"/>
              <a:t> / Nunzio </a:t>
            </a:r>
            <a:r>
              <a:rPr lang="en-GB" dirty="0" err="1"/>
              <a:t>Pachi</a:t>
            </a:r>
            <a:r>
              <a:rPr lang="en-GB" dirty="0"/>
              <a:t>  watercolour and dip pen</a:t>
            </a:r>
          </a:p>
          <a:p>
            <a:endParaRPr lang="en-US" dirty="0"/>
          </a:p>
          <a:p>
            <a:r>
              <a:rPr lang="en-US" dirty="0"/>
              <a:t>G</a:t>
            </a:r>
            <a:r>
              <a:rPr lang="en-GB" dirty="0"/>
              <a:t>ridding, enlargement chosen animal picture.</a:t>
            </a:r>
          </a:p>
          <a:p>
            <a:endParaRPr lang="en-US" dirty="0"/>
          </a:p>
          <a:p>
            <a:r>
              <a:rPr lang="en-US" dirty="0"/>
              <a:t>W</a:t>
            </a:r>
            <a:r>
              <a:rPr lang="en-GB" dirty="0" err="1"/>
              <a:t>atercolour</a:t>
            </a:r>
            <a:r>
              <a:rPr lang="en-GB" dirty="0"/>
              <a:t> wash/ coloured inks</a:t>
            </a:r>
          </a:p>
          <a:p>
            <a:endParaRPr lang="en-US" dirty="0"/>
          </a:p>
          <a:p>
            <a:r>
              <a:rPr lang="en-US" dirty="0"/>
              <a:t>B</a:t>
            </a:r>
            <a:r>
              <a:rPr lang="en-GB" dirty="0"/>
              <a:t>lack dip pen.</a:t>
            </a:r>
          </a:p>
          <a:p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8949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8B345AC-70B6-4458-90CF-997601A588C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31322" y="360741"/>
          <a:ext cx="7108166" cy="52636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074">
                  <a:extLst>
                    <a:ext uri="{9D8B030D-6E8A-4147-A177-3AD203B41FA5}">
                      <a16:colId xmlns:a16="http://schemas.microsoft.com/office/drawing/2014/main" val="1117532996"/>
                    </a:ext>
                  </a:extLst>
                </a:gridCol>
                <a:gridCol w="1655872">
                  <a:extLst>
                    <a:ext uri="{9D8B030D-6E8A-4147-A177-3AD203B41FA5}">
                      <a16:colId xmlns:a16="http://schemas.microsoft.com/office/drawing/2014/main" val="919134133"/>
                    </a:ext>
                  </a:extLst>
                </a:gridCol>
                <a:gridCol w="2365531">
                  <a:extLst>
                    <a:ext uri="{9D8B030D-6E8A-4147-A177-3AD203B41FA5}">
                      <a16:colId xmlns:a16="http://schemas.microsoft.com/office/drawing/2014/main" val="2394582489"/>
                    </a:ext>
                  </a:extLst>
                </a:gridCol>
                <a:gridCol w="2190689">
                  <a:extLst>
                    <a:ext uri="{9D8B030D-6E8A-4147-A177-3AD203B41FA5}">
                      <a16:colId xmlns:a16="http://schemas.microsoft.com/office/drawing/2014/main" val="3120366395"/>
                    </a:ext>
                  </a:extLst>
                </a:gridCol>
              </a:tblGrid>
              <a:tr h="4263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Artwork / Assessment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Tonal drawing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Artist Study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Dip Pen Drawing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2827464436"/>
                  </a:ext>
                </a:extLst>
              </a:tr>
              <a:tr h="709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Foundation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tried to complete a drawing showing some accuracy and control whilst attempting to add a range of tone.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tried to produce an accurate artist study.  I have researched basic information.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complete a line drawing showing some accuracy and control of the dip pen and ink.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2703375455"/>
                  </a:ext>
                </a:extLst>
              </a:tr>
              <a:tr h="7096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Emerging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attempted to complete an accurate drawing and have tried to add a range of tone and details.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produced a fairly accurate artist study.  I can discuss why / how an artist has created their work.  I have included an opinion.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used the gridding method to complete a relatively accurate line drawing and have attempted to use a range of mark making techniques.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15346285"/>
                  </a:ext>
                </a:extLst>
              </a:tr>
              <a:tr h="8487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Developing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draw an accurate line drawing and effectively add a full range of tone and details.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I have produced an accurate artist study showing some skill in using the media.  I have included informative information and a competent opinion.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produce an accurate, realistic line drawing clearly showing details, whilst using a full range of marking making techniques and have attempted to demonstrate a range of tone.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3569954545"/>
                  </a:ext>
                </a:extLst>
              </a:tr>
              <a:tr h="9917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Secure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create an accurate, realistic drawing and can competently add a range of tone, details and mark making which enhances the finished drawing.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produced a quality accurate artist study showing my skill in using the media.  I can make connections between my own work and that of others.  I can reflect on the work of the artist and have included an insightful opinion.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produce an accurate, realistic line drawing which is enhanced by competent use of the dip pen and ink, also demonstrating excellent use of mark making techniques and a range of tone.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404433811"/>
                  </a:ext>
                </a:extLst>
              </a:tr>
              <a:tr h="12777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Mastery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skilfully use the tonal pencils to create a range of highlights and shadows, ensuring the finished accurate drawing is realistic considering proportion and perspective.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have confidently produced an artist study which is true to the style of the artist showing my skill in using the media.  I can interpret and explain how ideas and meaning are conveyed by the artist.  I can evaluate my artwork and that of others in a meaningful and purposeful way with critical understanding.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I can skilfully use the dip pen and ink to create a detailed, accurate line drawing demonstrating personal style and understanding of the technique and subject content.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2009381220"/>
                  </a:ext>
                </a:extLst>
              </a:tr>
              <a:tr h="2997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Date completed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>
                          <a:effectLst/>
                        </a:rPr>
                        <a:t> </a:t>
                      </a:r>
                      <a:endParaRPr lang="en-GB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700" dirty="0">
                          <a:effectLst/>
                        </a:rPr>
                        <a:t> </a:t>
                      </a: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214" marR="48214" marT="0" marB="0"/>
                </a:tc>
                <a:extLst>
                  <a:ext uri="{0D108BD9-81ED-4DB2-BD59-A6C34878D82A}">
                    <a16:rowId xmlns:a16="http://schemas.microsoft.com/office/drawing/2014/main" val="2958883436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B6ADF3F-6E96-4A7C-8213-7BC738BF7F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724605" y="-657560"/>
            <a:ext cx="197958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kumimoji="0" lang="en-GB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  <a:endParaRPr kumimoji="0" lang="en-GB" altLang="en-US" sz="15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3677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Wood Type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1445</Words>
  <Application>Microsoft Office PowerPoint</Application>
  <PresentationFormat>Widescreen</PresentationFormat>
  <Paragraphs>132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Arial Rounded MT Bold</vt:lpstr>
      <vt:lpstr>Calibri</vt:lpstr>
      <vt:lpstr>Hobo Std</vt:lpstr>
      <vt:lpstr>Wingdings</vt:lpstr>
      <vt:lpstr>Wood Type</vt:lpstr>
      <vt:lpstr>KS3</vt:lpstr>
      <vt:lpstr>Year 7: Formal elements</vt:lpstr>
      <vt:lpstr>PowerPoint Presentation</vt:lpstr>
      <vt:lpstr>Year 8 : Circus</vt:lpstr>
      <vt:lpstr>PowerPoint Presentation</vt:lpstr>
      <vt:lpstr>Year 9: dip pen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Stillman, Jayne</dc:creator>
  <cp:keywords>KS3project examples Cove Secondary school</cp:keywords>
  <cp:lastModifiedBy>Stillman, Jayne</cp:lastModifiedBy>
  <cp:revision>26</cp:revision>
  <cp:lastPrinted>2020-11-17T13:01:28Z</cp:lastPrinted>
  <dcterms:created xsi:type="dcterms:W3CDTF">2020-09-15T07:38:23Z</dcterms:created>
  <dcterms:modified xsi:type="dcterms:W3CDTF">2021-10-31T18:16:08Z</dcterms:modified>
</cp:coreProperties>
</file>