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7"/>
    <p:sldMasterId id="2147483672" r:id="rId8"/>
    <p:sldMasterId id="2147487764" r:id="rId9"/>
    <p:sldMasterId id="2147483759" r:id="rId10"/>
  </p:sldMasterIdLst>
  <p:notesMasterIdLst>
    <p:notesMasterId r:id="rId21"/>
  </p:notesMasterIdLst>
  <p:sldIdLst>
    <p:sldId id="256" r:id="rId11"/>
    <p:sldId id="267" r:id="rId12"/>
    <p:sldId id="275" r:id="rId13"/>
    <p:sldId id="274" r:id="rId14"/>
    <p:sldId id="270" r:id="rId15"/>
    <p:sldId id="271" r:id="rId16"/>
    <p:sldId id="272" r:id="rId17"/>
    <p:sldId id="273" r:id="rId18"/>
    <p:sldId id="263" r:id="rId19"/>
    <p:sldId id="26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8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6E73C2-2C64-4375-8FBB-415DD0EECB57}" v="6" dt="2023-03-14T13:15:28.5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4" d="100"/>
          <a:sy n="154" d="100"/>
        </p:scale>
        <p:origin x="2004" y="1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2.xml"/><Relationship Id="rId13" Type="http://schemas.openxmlformats.org/officeDocument/2006/relationships/slide" Target="slides/slide3.xml"/><Relationship Id="rId18" Type="http://schemas.openxmlformats.org/officeDocument/2006/relationships/slide" Target="slides/slide8.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1.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1.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5.xml"/><Relationship Id="rId23" Type="http://schemas.openxmlformats.org/officeDocument/2006/relationships/viewProps" Target="viewProps.xml"/><Relationship Id="rId10" Type="http://schemas.openxmlformats.org/officeDocument/2006/relationships/slideMaster" Target="slideMasters/slideMaster4.xml"/><Relationship Id="rId19" Type="http://schemas.openxmlformats.org/officeDocument/2006/relationships/slide" Target="slides/slide9.xml"/><Relationship Id="rId4" Type="http://schemas.openxmlformats.org/officeDocument/2006/relationships/customXml" Target="../customXml/item4.xml"/><Relationship Id="rId9" Type="http://schemas.openxmlformats.org/officeDocument/2006/relationships/slideMaster" Target="slideMasters/slideMaster3.xml"/><Relationship Id="rId14" Type="http://schemas.openxmlformats.org/officeDocument/2006/relationships/slide" Target="slides/slide4.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son, Hannah" userId="99fc2e72-916b-4301-badb-78507e675e5b" providerId="ADAL" clId="{B86E73C2-2C64-4375-8FBB-415DD0EECB57}"/>
    <pc:docChg chg="undo redo custSel modSld">
      <pc:chgData name="Richardson, Hannah" userId="99fc2e72-916b-4301-badb-78507e675e5b" providerId="ADAL" clId="{B86E73C2-2C64-4375-8FBB-415DD0EECB57}" dt="2023-03-14T13:15:43.413" v="13"/>
      <pc:docMkLst>
        <pc:docMk/>
      </pc:docMkLst>
      <pc:sldChg chg="modSp mod">
        <pc:chgData name="Richardson, Hannah" userId="99fc2e72-916b-4301-badb-78507e675e5b" providerId="ADAL" clId="{B86E73C2-2C64-4375-8FBB-415DD0EECB57}" dt="2023-03-14T13:15:26.134" v="11" actId="255"/>
        <pc:sldMkLst>
          <pc:docMk/>
          <pc:sldMk cId="2712933264" sldId="263"/>
        </pc:sldMkLst>
        <pc:spChg chg="mod">
          <ac:chgData name="Richardson, Hannah" userId="99fc2e72-916b-4301-badb-78507e675e5b" providerId="ADAL" clId="{B86E73C2-2C64-4375-8FBB-415DD0EECB57}" dt="2023-03-14T13:15:26.134" v="11" actId="255"/>
          <ac:spMkLst>
            <pc:docMk/>
            <pc:sldMk cId="2712933264" sldId="263"/>
            <ac:spMk id="3" creationId="{37315FA5-D23A-4E53-9E19-A45B7DE6E9B2}"/>
          </ac:spMkLst>
        </pc:spChg>
      </pc:sldChg>
      <pc:sldChg chg="modSp mod">
        <pc:chgData name="Richardson, Hannah" userId="99fc2e72-916b-4301-badb-78507e675e5b" providerId="ADAL" clId="{B86E73C2-2C64-4375-8FBB-415DD0EECB57}" dt="2023-03-14T13:15:43.413" v="13"/>
        <pc:sldMkLst>
          <pc:docMk/>
          <pc:sldMk cId="110913227" sldId="264"/>
        </pc:sldMkLst>
        <pc:spChg chg="mod">
          <ac:chgData name="Richardson, Hannah" userId="99fc2e72-916b-4301-badb-78507e675e5b" providerId="ADAL" clId="{B86E73C2-2C64-4375-8FBB-415DD0EECB57}" dt="2023-03-14T13:15:43.413" v="13"/>
          <ac:spMkLst>
            <pc:docMk/>
            <pc:sldMk cId="110913227" sldId="264"/>
            <ac:spMk id="3" creationId="{37315FA5-D23A-4E53-9E19-A45B7DE6E9B2}"/>
          </ac:spMkLst>
        </pc:spChg>
      </pc:sldChg>
      <pc:sldChg chg="modSp mod">
        <pc:chgData name="Richardson, Hannah" userId="99fc2e72-916b-4301-badb-78507e675e5b" providerId="ADAL" clId="{B86E73C2-2C64-4375-8FBB-415DD0EECB57}" dt="2023-03-14T10:38:34.781" v="4" actId="20577"/>
        <pc:sldMkLst>
          <pc:docMk/>
          <pc:sldMk cId="7264629" sldId="270"/>
        </pc:sldMkLst>
        <pc:spChg chg="mod">
          <ac:chgData name="Richardson, Hannah" userId="99fc2e72-916b-4301-badb-78507e675e5b" providerId="ADAL" clId="{B86E73C2-2C64-4375-8FBB-415DD0EECB57}" dt="2023-03-14T10:38:34.781" v="4" actId="20577"/>
          <ac:spMkLst>
            <pc:docMk/>
            <pc:sldMk cId="7264629" sldId="270"/>
            <ac:spMk id="40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72C8CF-20AB-4491-B3D3-E5756784C7E9}" type="datetimeFigureOut">
              <a:rPr lang="en-GB" smtClean="0"/>
              <a:t>14/03/2023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2330CE-2A7B-473F-B601-16EEB95C5B30}" type="slidenum">
              <a:rPr lang="en-GB" smtClean="0"/>
              <a:t>‹#›</a:t>
            </a:fld>
            <a:endParaRPr lang="en-GB"/>
          </a:p>
        </p:txBody>
      </p:sp>
    </p:spTree>
    <p:extLst>
      <p:ext uri="{BB962C8B-B14F-4D97-AF65-F5344CB8AC3E}">
        <p14:creationId xmlns:p14="http://schemas.microsoft.com/office/powerpoint/2010/main" val="3071188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32946e396e_0_10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132946e396e_0_1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32946e396e_0_11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132946e396e_0_1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32946e396e_0_11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132946e396e_0_1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3586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132946e396e_0_16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132946e396e_0_1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34EFD23-5F8F-45F7-AED0-145E4C393D5C}"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D752B4-8509-4D01-8000-3C423673AE0A}" type="slidenum">
              <a:rPr lang="en-GB" smtClean="0"/>
              <a:t>‹#›</a:t>
            </a:fld>
            <a:endParaRPr lang="en-GB"/>
          </a:p>
        </p:txBody>
      </p:sp>
    </p:spTree>
    <p:extLst>
      <p:ext uri="{BB962C8B-B14F-4D97-AF65-F5344CB8AC3E}">
        <p14:creationId xmlns:p14="http://schemas.microsoft.com/office/powerpoint/2010/main" val="2143520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4EFD23-5F8F-45F7-AED0-145E4C393D5C}"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D752B4-8509-4D01-8000-3C423673AE0A}" type="slidenum">
              <a:rPr lang="en-GB" smtClean="0"/>
              <a:t>‹#›</a:t>
            </a:fld>
            <a:endParaRPr lang="en-GB"/>
          </a:p>
        </p:txBody>
      </p:sp>
    </p:spTree>
    <p:extLst>
      <p:ext uri="{BB962C8B-B14F-4D97-AF65-F5344CB8AC3E}">
        <p14:creationId xmlns:p14="http://schemas.microsoft.com/office/powerpoint/2010/main" val="417903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4EFD23-5F8F-45F7-AED0-145E4C393D5C}"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D752B4-8509-4D01-8000-3C423673AE0A}" type="slidenum">
              <a:rPr lang="en-GB" smtClean="0"/>
              <a:t>‹#›</a:t>
            </a:fld>
            <a:endParaRPr lang="en-GB"/>
          </a:p>
        </p:txBody>
      </p:sp>
    </p:spTree>
    <p:extLst>
      <p:ext uri="{BB962C8B-B14F-4D97-AF65-F5344CB8AC3E}">
        <p14:creationId xmlns:p14="http://schemas.microsoft.com/office/powerpoint/2010/main" val="4160100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E8E3ACC-42C5-4299-964B-F153EC9F2B94}" type="datetimeFigureOut">
              <a:rPr lang="en-GB" smtClean="0"/>
              <a:t>14/03/2023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E515513-529A-416E-9696-AA3FDC997E50}" type="slidenum">
              <a:rPr lang="en-GB" smtClean="0"/>
              <a:t>‹#›</a:t>
            </a:fld>
            <a:endParaRPr lang="en-GB" dirty="0"/>
          </a:p>
        </p:txBody>
      </p:sp>
    </p:spTree>
    <p:extLst>
      <p:ext uri="{BB962C8B-B14F-4D97-AF65-F5344CB8AC3E}">
        <p14:creationId xmlns:p14="http://schemas.microsoft.com/office/powerpoint/2010/main" val="23512564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FED088-E854-4CEF-ABCC-188CAAD13D04}" type="datetimeFigureOut">
              <a:rPr lang="en-GB" smtClean="0"/>
              <a:t>14/03/2023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C617215-8C07-4051-85E4-600F89AECCC5}" type="slidenum">
              <a:rPr lang="en-GB" smtClean="0"/>
              <a:t>‹#›</a:t>
            </a:fld>
            <a:endParaRPr lang="en-GB" dirty="0"/>
          </a:p>
        </p:txBody>
      </p:sp>
    </p:spTree>
    <p:extLst>
      <p:ext uri="{BB962C8B-B14F-4D97-AF65-F5344CB8AC3E}">
        <p14:creationId xmlns:p14="http://schemas.microsoft.com/office/powerpoint/2010/main" val="3419215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4EFD23-5F8F-45F7-AED0-145E4C393D5C}"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D752B4-8509-4D01-8000-3C423673AE0A}" type="slidenum">
              <a:rPr lang="en-GB" smtClean="0"/>
              <a:t>‹#›</a:t>
            </a:fld>
            <a:endParaRPr lang="en-GB"/>
          </a:p>
        </p:txBody>
      </p:sp>
    </p:spTree>
    <p:extLst>
      <p:ext uri="{BB962C8B-B14F-4D97-AF65-F5344CB8AC3E}">
        <p14:creationId xmlns:p14="http://schemas.microsoft.com/office/powerpoint/2010/main" val="2716142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4EFD23-5F8F-45F7-AED0-145E4C393D5C}"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D752B4-8509-4D01-8000-3C423673AE0A}" type="slidenum">
              <a:rPr lang="en-GB" smtClean="0"/>
              <a:t>‹#›</a:t>
            </a:fld>
            <a:endParaRPr lang="en-GB"/>
          </a:p>
        </p:txBody>
      </p:sp>
    </p:spTree>
    <p:extLst>
      <p:ext uri="{BB962C8B-B14F-4D97-AF65-F5344CB8AC3E}">
        <p14:creationId xmlns:p14="http://schemas.microsoft.com/office/powerpoint/2010/main" val="3614436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34EFD23-5F8F-45F7-AED0-145E4C393D5C}" type="datetimeFigureOut">
              <a:rPr lang="en-GB" smtClean="0"/>
              <a:t>14/03/2023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D752B4-8509-4D01-8000-3C423673AE0A}" type="slidenum">
              <a:rPr lang="en-GB" smtClean="0"/>
              <a:t>‹#›</a:t>
            </a:fld>
            <a:endParaRPr lang="en-GB"/>
          </a:p>
        </p:txBody>
      </p:sp>
    </p:spTree>
    <p:extLst>
      <p:ext uri="{BB962C8B-B14F-4D97-AF65-F5344CB8AC3E}">
        <p14:creationId xmlns:p14="http://schemas.microsoft.com/office/powerpoint/2010/main" val="2739238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34EFD23-5F8F-45F7-AED0-145E4C393D5C}" type="datetimeFigureOut">
              <a:rPr lang="en-GB" smtClean="0"/>
              <a:t>14/03/2023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CD752B4-8509-4D01-8000-3C423673AE0A}" type="slidenum">
              <a:rPr lang="en-GB" smtClean="0"/>
              <a:t>‹#›</a:t>
            </a:fld>
            <a:endParaRPr lang="en-GB"/>
          </a:p>
        </p:txBody>
      </p:sp>
    </p:spTree>
    <p:extLst>
      <p:ext uri="{BB962C8B-B14F-4D97-AF65-F5344CB8AC3E}">
        <p14:creationId xmlns:p14="http://schemas.microsoft.com/office/powerpoint/2010/main" val="1733176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34EFD23-5F8F-45F7-AED0-145E4C393D5C}" type="datetimeFigureOut">
              <a:rPr lang="en-GB" smtClean="0"/>
              <a:t>14/03/2023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CD752B4-8509-4D01-8000-3C423673AE0A}" type="slidenum">
              <a:rPr lang="en-GB" smtClean="0"/>
              <a:t>‹#›</a:t>
            </a:fld>
            <a:endParaRPr lang="en-GB"/>
          </a:p>
        </p:txBody>
      </p:sp>
    </p:spTree>
    <p:extLst>
      <p:ext uri="{BB962C8B-B14F-4D97-AF65-F5344CB8AC3E}">
        <p14:creationId xmlns:p14="http://schemas.microsoft.com/office/powerpoint/2010/main" val="404584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4EFD23-5F8F-45F7-AED0-145E4C393D5C}" type="datetimeFigureOut">
              <a:rPr lang="en-GB" smtClean="0"/>
              <a:t>14/03/2023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CD752B4-8509-4D01-8000-3C423673AE0A}" type="slidenum">
              <a:rPr lang="en-GB" smtClean="0"/>
              <a:t>‹#›</a:t>
            </a:fld>
            <a:endParaRPr lang="en-GB"/>
          </a:p>
        </p:txBody>
      </p:sp>
    </p:spTree>
    <p:extLst>
      <p:ext uri="{BB962C8B-B14F-4D97-AF65-F5344CB8AC3E}">
        <p14:creationId xmlns:p14="http://schemas.microsoft.com/office/powerpoint/2010/main" val="497979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4EFD23-5F8F-45F7-AED0-145E4C393D5C}" type="datetimeFigureOut">
              <a:rPr lang="en-GB" smtClean="0"/>
              <a:t>14/03/2023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D752B4-8509-4D01-8000-3C423673AE0A}" type="slidenum">
              <a:rPr lang="en-GB" smtClean="0"/>
              <a:t>‹#›</a:t>
            </a:fld>
            <a:endParaRPr lang="en-GB"/>
          </a:p>
        </p:txBody>
      </p:sp>
    </p:spTree>
    <p:extLst>
      <p:ext uri="{BB962C8B-B14F-4D97-AF65-F5344CB8AC3E}">
        <p14:creationId xmlns:p14="http://schemas.microsoft.com/office/powerpoint/2010/main" val="3458293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4EFD23-5F8F-45F7-AED0-145E4C393D5C}" type="datetimeFigureOut">
              <a:rPr lang="en-GB" smtClean="0"/>
              <a:t>14/03/2023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D752B4-8509-4D01-8000-3C423673AE0A}" type="slidenum">
              <a:rPr lang="en-GB" smtClean="0"/>
              <a:t>‹#›</a:t>
            </a:fld>
            <a:endParaRPr lang="en-GB"/>
          </a:p>
        </p:txBody>
      </p:sp>
    </p:spTree>
    <p:extLst>
      <p:ext uri="{BB962C8B-B14F-4D97-AF65-F5344CB8AC3E}">
        <p14:creationId xmlns:p14="http://schemas.microsoft.com/office/powerpoint/2010/main" val="2077109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4EFD23-5F8F-45F7-AED0-145E4C393D5C}" type="datetimeFigureOut">
              <a:rPr lang="en-GB" smtClean="0"/>
              <a:t>14/03/2023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D752B4-8509-4D01-8000-3C423673AE0A}" type="slidenum">
              <a:rPr lang="en-GB" smtClean="0"/>
              <a:t>‹#›</a:t>
            </a:fld>
            <a:endParaRPr lang="en-GB"/>
          </a:p>
        </p:txBody>
      </p:sp>
    </p:spTree>
    <p:extLst>
      <p:ext uri="{BB962C8B-B14F-4D97-AF65-F5344CB8AC3E}">
        <p14:creationId xmlns:p14="http://schemas.microsoft.com/office/powerpoint/2010/main" val="16427487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793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E8E3ACC-42C5-4299-964B-F153EC9F2B94}" type="datetimeFigureOut">
              <a:rPr lang="en-GB" smtClean="0"/>
              <a:t>14/03/2023</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E515513-529A-416E-9696-AA3FDC997E50}" type="slidenum">
              <a:rPr lang="en-GB" smtClean="0"/>
              <a:t>‹#›</a:t>
            </a:fld>
            <a:endParaRPr lang="en-GB" dirty="0"/>
          </a:p>
        </p:txBody>
      </p:sp>
    </p:spTree>
    <p:extLst>
      <p:ext uri="{BB962C8B-B14F-4D97-AF65-F5344CB8AC3E}">
        <p14:creationId xmlns:p14="http://schemas.microsoft.com/office/powerpoint/2010/main" val="53591588"/>
      </p:ext>
    </p:extLst>
  </p:cSld>
  <p:clrMap bg1="lt1" tx1="dk1" bg2="lt2" tx2="dk2" accent1="accent1" accent2="accent2" accent3="accent3" accent4="accent4" accent5="accent5" accent6="accent6" hlink="hlink" folHlink="folHlink"/>
  <p:sldLayoutIdLst>
    <p:sldLayoutId id="21474877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6FED088-E854-4CEF-ABCC-188CAAD13D04}" type="datetimeFigureOut">
              <a:rPr lang="en-GB" smtClean="0"/>
              <a:t>14/03/2023</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C617215-8C07-4051-85E4-600F89AECCC5}" type="slidenum">
              <a:rPr lang="en-GB" smtClean="0"/>
              <a:t>‹#›</a:t>
            </a:fld>
            <a:endParaRPr lang="en-GB" dirty="0"/>
          </a:p>
        </p:txBody>
      </p:sp>
    </p:spTree>
    <p:extLst>
      <p:ext uri="{BB962C8B-B14F-4D97-AF65-F5344CB8AC3E}">
        <p14:creationId xmlns:p14="http://schemas.microsoft.com/office/powerpoint/2010/main" val="3285222667"/>
      </p:ext>
    </p:extLst>
  </p:cSld>
  <p:clrMap bg1="lt1" tx1="dk1" bg2="lt2" tx2="dk2" accent1="accent1" accent2="accent2" accent3="accent3" accent4="accent4" accent5="accent5" accent6="accent6" hlink="hlink" folHlink="folHlink"/>
  <p:sldLayoutIdLst>
    <p:sldLayoutId id="214748384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history.hias.hants.gov.uk/course/view.php?id=91" TargetMode="External"/><Relationship Id="rId13" Type="http://schemas.openxmlformats.org/officeDocument/2006/relationships/hyperlink" Target="https://assessment.hias.hants.gov.uk/course/view.php?id=20" TargetMode="External"/><Relationship Id="rId3" Type="http://schemas.openxmlformats.org/officeDocument/2006/relationships/hyperlink" Target="https://english.hias.hants.gov.uk/course/view.php?id=740" TargetMode="External"/><Relationship Id="rId7" Type="http://schemas.openxmlformats.org/officeDocument/2006/relationships/hyperlink" Target="https://re.hias.hants.gov.uk/course/view.php?id=118" TargetMode="External"/><Relationship Id="rId12" Type="http://schemas.openxmlformats.org/officeDocument/2006/relationships/hyperlink" Target="https://designandtechnology.hias.hants.gov.uk/course/view.php?id=36#section-0" TargetMode="External"/><Relationship Id="rId17" Type="http://schemas.openxmlformats.org/officeDocument/2006/relationships/image" Target="../media/image2.png"/><Relationship Id="rId2" Type="http://schemas.openxmlformats.org/officeDocument/2006/relationships/hyperlink" Target="https://hias-moodle.mylearningapp.com/mod/page/view.php?id=481" TargetMode="External"/><Relationship Id="rId16"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geography.hias.hants.gov.uk/course/view.php?id=131" TargetMode="External"/><Relationship Id="rId11" Type="http://schemas.openxmlformats.org/officeDocument/2006/relationships/hyperlink" Target="https://art.hias.hants.gov.uk/course/view.php?id=35" TargetMode="External"/><Relationship Id="rId5" Type="http://schemas.openxmlformats.org/officeDocument/2006/relationships/hyperlink" Target="https://science.hias.hants.gov.uk/course/view.php?id=155" TargetMode="External"/><Relationship Id="rId15" Type="http://schemas.openxmlformats.org/officeDocument/2006/relationships/hyperlink" Target="https://sen.hias.hants.gov.uk/course/view.php?id=5" TargetMode="External"/><Relationship Id="rId10" Type="http://schemas.openxmlformats.org/officeDocument/2006/relationships/hyperlink" Target="https://computing.hias.hants.gov.uk/course/view.php?id=43" TargetMode="External"/><Relationship Id="rId4" Type="http://schemas.openxmlformats.org/officeDocument/2006/relationships/hyperlink" Target="https://maths.hias.hants.gov.uk/course/view.php?id=218" TargetMode="External"/><Relationship Id="rId9" Type="http://schemas.openxmlformats.org/officeDocument/2006/relationships/hyperlink" Target="https://leadership.hias.hants.gov.uk/course/view.php?id=144" TargetMode="External"/><Relationship Id="rId14" Type="http://schemas.openxmlformats.org/officeDocument/2006/relationships/hyperlink" Target="https://hias-moodle.mylearningapp.com/course/view.php?id=8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jpeg"/><Relationship Id="rId7" Type="http://schemas.microsoft.com/office/2007/relationships/hdphoto" Target="../media/hdphoto2.wdp"/><Relationship Id="rId2" Type="http://schemas.openxmlformats.org/officeDocument/2006/relationships/image" Target="../media/image18.jpeg"/><Relationship Id="rId1" Type="http://schemas.openxmlformats.org/officeDocument/2006/relationships/slideLayout" Target="../slideLayouts/slideLayout13.xml"/><Relationship Id="rId6" Type="http://schemas.openxmlformats.org/officeDocument/2006/relationships/image" Target="../media/image21.png"/><Relationship Id="rId5" Type="http://schemas.microsoft.com/office/2007/relationships/hdphoto" Target="../media/hdphoto1.wdp"/><Relationship Id="rId4" Type="http://schemas.openxmlformats.org/officeDocument/2006/relationships/image" Target="../media/image20.png"/><Relationship Id="rId9" Type="http://schemas.microsoft.com/office/2007/relationships/hdphoto" Target="../media/hdphoto3.wdp"/></Relationships>
</file>

<file path=ppt/slides/_rels/slide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mailto:htlcdev@hants.gov.uk" TargetMode="External"/><Relationship Id="rId2" Type="http://schemas.openxmlformats.org/officeDocument/2006/relationships/hyperlink" Target="mailto:jayne.stillman@hants.gov.uk"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628800"/>
            <a:ext cx="8803282" cy="1470025"/>
          </a:xfrm>
        </p:spPr>
        <p:txBody>
          <a:bodyPr>
            <a:normAutofit/>
          </a:bodyPr>
          <a:lstStyle/>
          <a:p>
            <a:pPr algn="l"/>
            <a:r>
              <a:rPr lang="en-GB" sz="3200" b="1" dirty="0">
                <a:latin typeface="Arial" panose="020B0604020202020204" pitchFamily="34" charset="0"/>
                <a:cs typeface="Arial" panose="020B0604020202020204" pitchFamily="34" charset="0"/>
              </a:rPr>
              <a:t>A guide across the assessment objectives to create a portfolio of work for KS4 art</a:t>
            </a:r>
          </a:p>
        </p:txBody>
      </p:sp>
      <p:sp>
        <p:nvSpPr>
          <p:cNvPr id="4" name="Subtitle 2"/>
          <p:cNvSpPr txBox="1">
            <a:spLocks/>
          </p:cNvSpPr>
          <p:nvPr/>
        </p:nvSpPr>
        <p:spPr>
          <a:xfrm>
            <a:off x="359718" y="4797152"/>
            <a:ext cx="7776864" cy="112697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1200" dirty="0">
                <a:solidFill>
                  <a:schemeClr val="tx1"/>
                </a:solidFill>
                <a:latin typeface="Arial" panose="020B0604020202020204" pitchFamily="34" charset="0"/>
                <a:cs typeface="Arial" panose="020B0604020202020204" pitchFamily="34" charset="0"/>
              </a:rPr>
              <a:t>Jayne Stillman</a:t>
            </a:r>
          </a:p>
          <a:p>
            <a:pPr algn="l"/>
            <a:r>
              <a:rPr lang="en-GB" sz="1200" dirty="0">
                <a:solidFill>
                  <a:schemeClr val="tx1"/>
                </a:solidFill>
                <a:latin typeface="Arial" panose="020B0604020202020204" pitchFamily="34" charset="0"/>
                <a:cs typeface="Arial" panose="020B0604020202020204" pitchFamily="34" charset="0"/>
              </a:rPr>
              <a:t>February 2023</a:t>
            </a:r>
          </a:p>
          <a:p>
            <a:pPr algn="l"/>
            <a:r>
              <a:rPr lang="en-GB" sz="1200" dirty="0">
                <a:solidFill>
                  <a:schemeClr val="tx1"/>
                </a:solidFill>
                <a:latin typeface="Arial" panose="020B0604020202020204" pitchFamily="34" charset="0"/>
                <a:cs typeface="Arial" panose="020B0604020202020204" pitchFamily="34" charset="0"/>
              </a:rPr>
              <a:t>Final version</a:t>
            </a:r>
          </a:p>
        </p:txBody>
      </p:sp>
      <p:sp>
        <p:nvSpPr>
          <p:cNvPr id="5" name="Text Box 2"/>
          <p:cNvSpPr txBox="1">
            <a:spLocks noChangeArrowheads="1"/>
          </p:cNvSpPr>
          <p:nvPr/>
        </p:nvSpPr>
        <p:spPr bwMode="auto">
          <a:xfrm>
            <a:off x="0" y="0"/>
            <a:ext cx="4067944"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spcAft>
                <a:spcPts val="0"/>
              </a:spcAft>
            </a:pPr>
            <a:r>
              <a:rPr lang="en-GB" sz="1800" b="0" kern="0" dirty="0">
                <a:solidFill>
                  <a:srgbClr val="FFFFFF"/>
                </a:solidFill>
                <a:effectLst/>
                <a:latin typeface="Arial"/>
                <a:ea typeface="Times New Roman"/>
              </a:rPr>
              <a:t>HIAS MOODLE OPEN RESOURCE</a:t>
            </a:r>
            <a:endParaRPr lang="en-GB" sz="1800" b="1" kern="0" dirty="0">
              <a:solidFill>
                <a:srgbClr val="FFFFFF"/>
              </a:solidFill>
              <a:effectLst/>
              <a:latin typeface="Arial"/>
              <a:ea typeface="Times New Roman"/>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6986860" y="27370"/>
            <a:ext cx="2139950" cy="835025"/>
          </a:xfrm>
          <a:prstGeom prst="rect">
            <a:avLst/>
          </a:prstGeom>
          <a:noFill/>
        </p:spPr>
      </p:pic>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7157149" y="6308551"/>
            <a:ext cx="1951355" cy="504825"/>
          </a:xfrm>
          <a:prstGeom prst="rect">
            <a:avLst/>
          </a:prstGeom>
          <a:noFill/>
          <a:ln>
            <a:noFill/>
          </a:ln>
        </p:spPr>
      </p:pic>
    </p:spTree>
    <p:extLst>
      <p:ext uri="{BB962C8B-B14F-4D97-AF65-F5344CB8AC3E}">
        <p14:creationId xmlns:p14="http://schemas.microsoft.com/office/powerpoint/2010/main" val="294166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B234-D801-4FC2-BB72-FAB9C8B21463}"/>
              </a:ext>
            </a:extLst>
          </p:cNvPr>
          <p:cNvSpPr>
            <a:spLocks noGrp="1"/>
          </p:cNvSpPr>
          <p:nvPr>
            <p:ph type="title"/>
          </p:nvPr>
        </p:nvSpPr>
        <p:spPr>
          <a:xfrm>
            <a:off x="457200" y="836712"/>
            <a:ext cx="8229600" cy="580926"/>
          </a:xfrm>
        </p:spPr>
        <p:txBody>
          <a:bodyPr>
            <a:normAutofit/>
          </a:bodyPr>
          <a:lstStyle/>
          <a:p>
            <a:pPr algn="l"/>
            <a:r>
              <a:rPr lang="en-GB" sz="2800" b="1">
                <a:solidFill>
                  <a:srgbClr val="0088CE"/>
                </a:solidFill>
                <a:latin typeface="Arial" panose="020B0604020202020204" pitchFamily="34" charset="0"/>
                <a:cs typeface="Arial" panose="020B0604020202020204" pitchFamily="34" charset="0"/>
              </a:rPr>
              <a:t>Upcoming courses</a:t>
            </a:r>
            <a:endParaRPr lang="en-GB" sz="2800" b="1" dirty="0">
              <a:solidFill>
                <a:srgbClr val="0088CE"/>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7315FA5-D23A-4E53-9E19-A45B7DE6E9B2}"/>
              </a:ext>
            </a:extLst>
          </p:cNvPr>
          <p:cNvSpPr>
            <a:spLocks noGrp="1"/>
          </p:cNvSpPr>
          <p:nvPr>
            <p:ph idx="1"/>
          </p:nvPr>
        </p:nvSpPr>
        <p:spPr>
          <a:xfrm>
            <a:off x="457200" y="1600201"/>
            <a:ext cx="8229600" cy="3917032"/>
          </a:xfrm>
        </p:spPr>
        <p:txBody>
          <a:bodyPr>
            <a:normAutofit/>
          </a:bodyPr>
          <a:lstStyle/>
          <a:p>
            <a:pPr marL="0" indent="0">
              <a:buNone/>
            </a:pPr>
            <a:r>
              <a:rPr lang="en-GB" sz="1400" dirty="0">
                <a:latin typeface="Arial" panose="020B0604020202020204" pitchFamily="34" charset="0"/>
                <a:cs typeface="Arial" panose="020B0604020202020204" pitchFamily="34" charset="0"/>
              </a:rPr>
              <a:t>Keep up-to-date with our learning opportunities for each subject through our Upcoming Course pages linked below.  To browse the full catalogue of learning offers, visit our new Learning Zone.  Full details of how to access the site to make a booking are provided </a:t>
            </a:r>
            <a:r>
              <a:rPr lang="en-GB" sz="1400" u="sng" dirty="0">
                <a:latin typeface="Arial" panose="020B0604020202020204" pitchFamily="34" charset="0"/>
                <a:cs typeface="Arial" panose="020B0604020202020204" pitchFamily="34" charset="0"/>
                <a:hlinkClick r:id="rId2"/>
              </a:rPr>
              <a:t>here</a:t>
            </a:r>
            <a:r>
              <a:rPr lang="en-GB" sz="1400" dirty="0">
                <a:latin typeface="Arial" panose="020B0604020202020204" pitchFamily="34" charset="0"/>
                <a:cs typeface="Arial" panose="020B0604020202020204" pitchFamily="34" charset="0"/>
              </a:rPr>
              <a:t>.</a:t>
            </a:r>
          </a:p>
          <a:p>
            <a:pPr marL="0" indent="0">
              <a:buNone/>
            </a:pPr>
            <a:r>
              <a:rPr lang="en-GB" sz="1600" dirty="0">
                <a:latin typeface="Arial" panose="020B0604020202020204" pitchFamily="34" charset="0"/>
                <a:cs typeface="Arial" panose="020B0604020202020204" pitchFamily="34" charset="0"/>
              </a:rPr>
              <a:t> </a:t>
            </a:r>
          </a:p>
          <a:p>
            <a:pPr>
              <a:spcBef>
                <a:spcPts val="0"/>
              </a:spcBef>
            </a:pPr>
            <a:r>
              <a:rPr lang="en-GB" sz="1400" u="sng" dirty="0">
                <a:latin typeface="Arial" panose="020B0604020202020204" pitchFamily="34" charset="0"/>
                <a:cs typeface="Arial" panose="020B0604020202020204" pitchFamily="34" charset="0"/>
                <a:hlinkClick r:id="rId3"/>
              </a:rPr>
              <a:t>English</a:t>
            </a:r>
            <a:endParaRPr lang="en-GB" sz="1400" dirty="0">
              <a:latin typeface="Arial" panose="020B0604020202020204" pitchFamily="34" charset="0"/>
              <a:cs typeface="Arial" panose="020B0604020202020204" pitchFamily="34" charset="0"/>
            </a:endParaRPr>
          </a:p>
          <a:p>
            <a:pPr lvl="0">
              <a:spcBef>
                <a:spcPts val="0"/>
              </a:spcBef>
            </a:pPr>
            <a:r>
              <a:rPr lang="en-GB" sz="1400" u="sng" dirty="0">
                <a:latin typeface="Arial" panose="020B0604020202020204" pitchFamily="34" charset="0"/>
                <a:cs typeface="Arial" panose="020B0604020202020204" pitchFamily="34" charset="0"/>
                <a:hlinkClick r:id="rId4"/>
              </a:rPr>
              <a:t>Maths</a:t>
            </a:r>
            <a:endParaRPr lang="en-GB" sz="1400" dirty="0">
              <a:latin typeface="Arial" panose="020B0604020202020204" pitchFamily="34" charset="0"/>
              <a:cs typeface="Arial" panose="020B0604020202020204" pitchFamily="34" charset="0"/>
            </a:endParaRPr>
          </a:p>
          <a:p>
            <a:pPr lvl="0">
              <a:spcBef>
                <a:spcPts val="0"/>
              </a:spcBef>
            </a:pPr>
            <a:r>
              <a:rPr lang="en-GB" sz="1400" u="sng" dirty="0">
                <a:latin typeface="Arial" panose="020B0604020202020204" pitchFamily="34" charset="0"/>
                <a:cs typeface="Arial" panose="020B0604020202020204" pitchFamily="34" charset="0"/>
                <a:hlinkClick r:id="rId5"/>
              </a:rPr>
              <a:t>Science</a:t>
            </a:r>
            <a:endParaRPr lang="en-GB" sz="1400" dirty="0">
              <a:latin typeface="Arial" panose="020B0604020202020204" pitchFamily="34" charset="0"/>
              <a:cs typeface="Arial" panose="020B0604020202020204" pitchFamily="34" charset="0"/>
            </a:endParaRPr>
          </a:p>
          <a:p>
            <a:pPr lvl="0">
              <a:spcBef>
                <a:spcPts val="0"/>
              </a:spcBef>
            </a:pPr>
            <a:r>
              <a:rPr lang="en-GB" sz="1400" u="sng" dirty="0">
                <a:latin typeface="Arial" panose="020B0604020202020204" pitchFamily="34" charset="0"/>
                <a:cs typeface="Arial" panose="020B0604020202020204" pitchFamily="34" charset="0"/>
                <a:hlinkClick r:id="rId6"/>
              </a:rPr>
              <a:t>Geography</a:t>
            </a:r>
            <a:endParaRPr lang="en-GB" sz="1400" dirty="0">
              <a:latin typeface="Arial" panose="020B0604020202020204" pitchFamily="34" charset="0"/>
              <a:cs typeface="Arial" panose="020B0604020202020204" pitchFamily="34" charset="0"/>
            </a:endParaRPr>
          </a:p>
          <a:p>
            <a:pPr lvl="0">
              <a:spcBef>
                <a:spcPts val="0"/>
              </a:spcBef>
            </a:pPr>
            <a:r>
              <a:rPr lang="en-GB" sz="1400" u="sng" dirty="0">
                <a:latin typeface="Arial" panose="020B0604020202020204" pitchFamily="34" charset="0"/>
                <a:cs typeface="Arial" panose="020B0604020202020204" pitchFamily="34" charset="0"/>
                <a:hlinkClick r:id="rId7"/>
              </a:rPr>
              <a:t>RE</a:t>
            </a:r>
            <a:endParaRPr lang="en-GB" sz="1400" dirty="0">
              <a:latin typeface="Arial" panose="020B0604020202020204" pitchFamily="34" charset="0"/>
              <a:cs typeface="Arial" panose="020B0604020202020204" pitchFamily="34" charset="0"/>
            </a:endParaRPr>
          </a:p>
          <a:p>
            <a:pPr lvl="0">
              <a:spcBef>
                <a:spcPts val="0"/>
              </a:spcBef>
            </a:pPr>
            <a:r>
              <a:rPr lang="en-GB" sz="1400" u="sng" dirty="0">
                <a:latin typeface="Arial" panose="020B0604020202020204" pitchFamily="34" charset="0"/>
                <a:cs typeface="Arial" panose="020B0604020202020204" pitchFamily="34" charset="0"/>
                <a:hlinkClick r:id="rId8"/>
              </a:rPr>
              <a:t>History</a:t>
            </a:r>
            <a:endParaRPr lang="en-GB" sz="1400" dirty="0">
              <a:latin typeface="Arial" panose="020B0604020202020204" pitchFamily="34" charset="0"/>
              <a:cs typeface="Arial" panose="020B0604020202020204" pitchFamily="34" charset="0"/>
            </a:endParaRPr>
          </a:p>
          <a:p>
            <a:pPr lvl="0">
              <a:spcBef>
                <a:spcPts val="0"/>
              </a:spcBef>
            </a:pPr>
            <a:r>
              <a:rPr lang="en-GB" sz="1400" u="sng" dirty="0">
                <a:latin typeface="Arial" panose="020B0604020202020204" pitchFamily="34" charset="0"/>
                <a:cs typeface="Arial" panose="020B0604020202020204" pitchFamily="34" charset="0"/>
                <a:hlinkClick r:id="rId9"/>
              </a:rPr>
              <a:t>Leadership</a:t>
            </a:r>
            <a:endParaRPr lang="en-GB" sz="1400" dirty="0">
              <a:latin typeface="Arial" panose="020B0604020202020204" pitchFamily="34" charset="0"/>
              <a:cs typeface="Arial" panose="020B0604020202020204" pitchFamily="34" charset="0"/>
            </a:endParaRPr>
          </a:p>
          <a:p>
            <a:pPr lvl="0">
              <a:spcBef>
                <a:spcPts val="0"/>
              </a:spcBef>
            </a:pPr>
            <a:r>
              <a:rPr lang="en-GB" sz="1400" u="sng" dirty="0">
                <a:latin typeface="Arial" panose="020B0604020202020204" pitchFamily="34" charset="0"/>
                <a:cs typeface="Arial" panose="020B0604020202020204" pitchFamily="34" charset="0"/>
                <a:hlinkClick r:id="rId10"/>
              </a:rPr>
              <a:t>Computing</a:t>
            </a:r>
            <a:endParaRPr lang="en-GB" sz="1400" dirty="0">
              <a:latin typeface="Arial" panose="020B0604020202020204" pitchFamily="34" charset="0"/>
              <a:cs typeface="Arial" panose="020B0604020202020204" pitchFamily="34" charset="0"/>
            </a:endParaRPr>
          </a:p>
          <a:p>
            <a:pPr lvl="0">
              <a:spcBef>
                <a:spcPts val="0"/>
              </a:spcBef>
            </a:pPr>
            <a:r>
              <a:rPr lang="en-GB" sz="1400" u="sng" dirty="0">
                <a:latin typeface="Arial" panose="020B0604020202020204" pitchFamily="34" charset="0"/>
                <a:cs typeface="Arial" panose="020B0604020202020204" pitchFamily="34" charset="0"/>
                <a:hlinkClick r:id="rId11"/>
              </a:rPr>
              <a:t>Art</a:t>
            </a:r>
            <a:endParaRPr lang="en-GB" sz="1400" dirty="0">
              <a:latin typeface="Arial" panose="020B0604020202020204" pitchFamily="34" charset="0"/>
              <a:cs typeface="Arial" panose="020B0604020202020204" pitchFamily="34" charset="0"/>
            </a:endParaRPr>
          </a:p>
          <a:p>
            <a:pPr lvl="0">
              <a:spcBef>
                <a:spcPts val="0"/>
              </a:spcBef>
            </a:pPr>
            <a:r>
              <a:rPr lang="en-GB" sz="1400" u="sng" dirty="0">
                <a:latin typeface="Arial" panose="020B0604020202020204" pitchFamily="34" charset="0"/>
                <a:cs typeface="Arial" panose="020B0604020202020204" pitchFamily="34" charset="0"/>
                <a:hlinkClick r:id="rId12"/>
              </a:rPr>
              <a:t>D&amp;T</a:t>
            </a:r>
            <a:r>
              <a:rPr lang="en-GB" sz="1400" dirty="0">
                <a:latin typeface="Arial" panose="020B0604020202020204" pitchFamily="34" charset="0"/>
                <a:cs typeface="Arial" panose="020B0604020202020204" pitchFamily="34" charset="0"/>
              </a:rPr>
              <a:t> </a:t>
            </a:r>
          </a:p>
          <a:p>
            <a:pPr lvl="0">
              <a:spcBef>
                <a:spcPts val="0"/>
              </a:spcBef>
            </a:pPr>
            <a:r>
              <a:rPr lang="en-GB" sz="1400" u="sng" dirty="0">
                <a:latin typeface="Arial" panose="020B0604020202020204" pitchFamily="34" charset="0"/>
                <a:cs typeface="Arial" panose="020B0604020202020204" pitchFamily="34" charset="0"/>
                <a:hlinkClick r:id="rId13"/>
              </a:rPr>
              <a:t>Assessment</a:t>
            </a:r>
            <a:endParaRPr lang="en-GB" sz="1400" dirty="0">
              <a:latin typeface="Arial" panose="020B0604020202020204" pitchFamily="34" charset="0"/>
              <a:cs typeface="Arial" panose="020B0604020202020204" pitchFamily="34" charset="0"/>
            </a:endParaRPr>
          </a:p>
          <a:p>
            <a:pPr lvl="0">
              <a:spcBef>
                <a:spcPts val="0"/>
              </a:spcBef>
            </a:pPr>
            <a:r>
              <a:rPr lang="en-GB" sz="1400" u="sng" dirty="0">
                <a:latin typeface="Arial" panose="020B0604020202020204" pitchFamily="34" charset="0"/>
                <a:cs typeface="Arial" panose="020B0604020202020204" pitchFamily="34" charset="0"/>
                <a:hlinkClick r:id="rId14"/>
              </a:rPr>
              <a:t>Support Staff</a:t>
            </a:r>
            <a:endParaRPr lang="en-GB" sz="1400" dirty="0">
              <a:latin typeface="Arial" panose="020B0604020202020204" pitchFamily="34" charset="0"/>
              <a:cs typeface="Arial" panose="020B0604020202020204" pitchFamily="34" charset="0"/>
            </a:endParaRPr>
          </a:p>
          <a:p>
            <a:pPr lvl="0">
              <a:spcBef>
                <a:spcPts val="0"/>
              </a:spcBef>
            </a:pPr>
            <a:r>
              <a:rPr lang="en-GB" sz="1400" u="sng" dirty="0">
                <a:latin typeface="Arial" panose="020B0604020202020204" pitchFamily="34" charset="0"/>
                <a:cs typeface="Arial" panose="020B0604020202020204" pitchFamily="34" charset="0"/>
                <a:hlinkClick r:id="rId15"/>
              </a:rPr>
              <a:t>SEN</a:t>
            </a:r>
            <a:endParaRPr lang="en-GB" sz="14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BF1B379-ED26-40FF-BA3E-D1522D78125A}"/>
              </a:ext>
            </a:extLst>
          </p:cNvPr>
          <p:cNvPicPr/>
          <p:nvPr/>
        </p:nvPicPr>
        <p:blipFill>
          <a:blip r:embed="rId16">
            <a:extLst>
              <a:ext uri="{28A0092B-C50C-407E-A947-70E740481C1C}">
                <a14:useLocalDpi xmlns:a14="http://schemas.microsoft.com/office/drawing/2010/main" val="0"/>
              </a:ext>
            </a:extLst>
          </a:blip>
          <a:srcRect/>
          <a:stretch>
            <a:fillRect/>
          </a:stretch>
        </p:blipFill>
        <p:spPr bwMode="auto">
          <a:xfrm>
            <a:off x="6986860" y="1687"/>
            <a:ext cx="2139950" cy="835025"/>
          </a:xfrm>
          <a:prstGeom prst="rect">
            <a:avLst/>
          </a:prstGeom>
          <a:noFill/>
        </p:spPr>
      </p:pic>
      <p:sp>
        <p:nvSpPr>
          <p:cNvPr id="5" name="Text Box 2">
            <a:extLst>
              <a:ext uri="{FF2B5EF4-FFF2-40B4-BE49-F238E27FC236}">
                <a16:creationId xmlns:a16="http://schemas.microsoft.com/office/drawing/2014/main" id="{CB487BC5-31D3-4252-8032-C1B98B703368}"/>
              </a:ext>
            </a:extLst>
          </p:cNvPr>
          <p:cNvSpPr txBox="1">
            <a:spLocks noChangeArrowheads="1"/>
          </p:cNvSpPr>
          <p:nvPr/>
        </p:nvSpPr>
        <p:spPr bwMode="auto">
          <a:xfrm>
            <a:off x="0" y="0"/>
            <a:ext cx="4067944"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spcAft>
                <a:spcPts val="0"/>
              </a:spcAft>
            </a:pPr>
            <a:r>
              <a:rPr lang="en-GB" sz="1800" b="0" kern="0" dirty="0">
                <a:solidFill>
                  <a:srgbClr val="FFFFFF"/>
                </a:solidFill>
                <a:effectLst/>
                <a:latin typeface="Arial"/>
                <a:ea typeface="Times New Roman"/>
              </a:rPr>
              <a:t>HIAS MOODLE OPEN RESOURCE</a:t>
            </a:r>
            <a:endParaRPr lang="en-GB" sz="1800" b="1" kern="0" dirty="0">
              <a:solidFill>
                <a:srgbClr val="FFFFFF"/>
              </a:solidFill>
              <a:effectLst/>
              <a:latin typeface="Arial"/>
              <a:ea typeface="Times New Roman"/>
            </a:endParaRPr>
          </a:p>
        </p:txBody>
      </p:sp>
      <p:pic>
        <p:nvPicPr>
          <p:cNvPr id="6" name="Picture 5">
            <a:extLst>
              <a:ext uri="{FF2B5EF4-FFF2-40B4-BE49-F238E27FC236}">
                <a16:creationId xmlns:a16="http://schemas.microsoft.com/office/drawing/2014/main" id="{857275F7-A51B-8D93-1487-B3F9C4E582AD}"/>
              </a:ext>
            </a:extLst>
          </p:cNvPr>
          <p:cNvPicPr/>
          <p:nvPr/>
        </p:nvPicPr>
        <p:blipFill>
          <a:blip r:embed="rId17">
            <a:extLst>
              <a:ext uri="{28A0092B-C50C-407E-A947-70E740481C1C}">
                <a14:useLocalDpi xmlns:a14="http://schemas.microsoft.com/office/drawing/2010/main" val="0"/>
              </a:ext>
            </a:extLst>
          </a:blip>
          <a:srcRect/>
          <a:stretch>
            <a:fillRect/>
          </a:stretch>
        </p:blipFill>
        <p:spPr bwMode="auto">
          <a:xfrm>
            <a:off x="7157149" y="6308551"/>
            <a:ext cx="1951355" cy="504825"/>
          </a:xfrm>
          <a:prstGeom prst="rect">
            <a:avLst/>
          </a:prstGeom>
          <a:noFill/>
          <a:ln>
            <a:noFill/>
          </a:ln>
        </p:spPr>
      </p:pic>
    </p:spTree>
    <p:extLst>
      <p:ext uri="{BB962C8B-B14F-4D97-AF65-F5344CB8AC3E}">
        <p14:creationId xmlns:p14="http://schemas.microsoft.com/office/powerpoint/2010/main" val="110913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276" name="Google Shape;276;p40"/>
          <p:cNvPicPr preferRelativeResize="0"/>
          <p:nvPr/>
        </p:nvPicPr>
        <p:blipFill>
          <a:blip r:embed="rId3">
            <a:alphaModFix/>
          </a:blip>
          <a:stretch>
            <a:fillRect/>
          </a:stretch>
        </p:blipFill>
        <p:spPr>
          <a:xfrm>
            <a:off x="4418689" y="1744561"/>
            <a:ext cx="3300407" cy="2297609"/>
          </a:xfrm>
          <a:prstGeom prst="rect">
            <a:avLst/>
          </a:prstGeom>
          <a:noFill/>
          <a:ln w="19050" cap="flat" cmpd="sng">
            <a:solidFill>
              <a:schemeClr val="dk2"/>
            </a:solidFill>
            <a:prstDash val="solid"/>
            <a:round/>
            <a:headEnd type="none" w="sm" len="sm"/>
            <a:tailEnd type="none" w="sm" len="sm"/>
          </a:ln>
        </p:spPr>
      </p:pic>
      <p:pic>
        <p:nvPicPr>
          <p:cNvPr id="277" name="Google Shape;277;p40"/>
          <p:cNvPicPr preferRelativeResize="0"/>
          <p:nvPr/>
        </p:nvPicPr>
        <p:blipFill>
          <a:blip r:embed="rId4">
            <a:alphaModFix/>
          </a:blip>
          <a:stretch>
            <a:fillRect/>
          </a:stretch>
        </p:blipFill>
        <p:spPr>
          <a:xfrm>
            <a:off x="4424801" y="4015877"/>
            <a:ext cx="3294291" cy="1801876"/>
          </a:xfrm>
          <a:prstGeom prst="rect">
            <a:avLst/>
          </a:prstGeom>
          <a:noFill/>
          <a:ln w="19050" cap="flat" cmpd="sng">
            <a:solidFill>
              <a:schemeClr val="dk2"/>
            </a:solidFill>
            <a:prstDash val="solid"/>
            <a:round/>
            <a:headEnd type="none" w="sm" len="sm"/>
            <a:tailEnd type="none" w="sm" len="sm"/>
          </a:ln>
        </p:spPr>
      </p:pic>
      <p:sp>
        <p:nvSpPr>
          <p:cNvPr id="280" name="Google Shape;280;p40"/>
          <p:cNvSpPr txBox="1"/>
          <p:nvPr/>
        </p:nvSpPr>
        <p:spPr>
          <a:xfrm>
            <a:off x="189694" y="1140700"/>
            <a:ext cx="2615700" cy="3152396"/>
          </a:xfrm>
          <a:prstGeom prst="rect">
            <a:avLst/>
          </a:prstGeom>
          <a:solidFill>
            <a:srgbClr val="92D050"/>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lnSpc>
                <a:spcPct val="115000"/>
              </a:lnSpc>
              <a:spcBef>
                <a:spcPts val="0"/>
              </a:spcBef>
              <a:spcAft>
                <a:spcPts val="0"/>
              </a:spcAft>
              <a:buNone/>
            </a:pPr>
            <a:r>
              <a:rPr lang="en-GB" sz="1800" b="1" dirty="0">
                <a:solidFill>
                  <a:schemeClr val="dk1"/>
                </a:solidFill>
                <a:latin typeface="+mj-lt"/>
                <a:ea typeface="Calibri"/>
                <a:cs typeface="Calibri"/>
                <a:sym typeface="Calibri"/>
              </a:rPr>
              <a:t>Assessment Objective 1 (AO1)</a:t>
            </a:r>
            <a:endParaRPr sz="1867" b="1" dirty="0">
              <a:solidFill>
                <a:schemeClr val="dk1"/>
              </a:solidFill>
              <a:latin typeface="+mj-lt"/>
              <a:ea typeface="Calibri"/>
              <a:cs typeface="Calibri"/>
              <a:sym typeface="Calibri"/>
            </a:endParaRPr>
          </a:p>
          <a:p>
            <a:pPr marL="0" lvl="0" indent="0" algn="ctr" rtl="0">
              <a:lnSpc>
                <a:spcPct val="115000"/>
              </a:lnSpc>
              <a:spcBef>
                <a:spcPts val="0"/>
              </a:spcBef>
              <a:spcAft>
                <a:spcPts val="0"/>
              </a:spcAft>
              <a:buNone/>
            </a:pPr>
            <a:endParaRPr sz="1867" b="1" dirty="0">
              <a:solidFill>
                <a:schemeClr val="dk1"/>
              </a:solidFill>
              <a:latin typeface="+mj-lt"/>
              <a:ea typeface="Calibri"/>
              <a:cs typeface="Calibri"/>
              <a:sym typeface="Calibri"/>
            </a:endParaRPr>
          </a:p>
          <a:p>
            <a:pPr marL="0" lvl="0" indent="0" algn="l" rtl="0">
              <a:lnSpc>
                <a:spcPct val="115000"/>
              </a:lnSpc>
              <a:spcBef>
                <a:spcPts val="0"/>
              </a:spcBef>
              <a:spcAft>
                <a:spcPts val="0"/>
              </a:spcAft>
              <a:buNone/>
            </a:pPr>
            <a:r>
              <a:rPr lang="en-GB" sz="1700" dirty="0">
                <a:solidFill>
                  <a:schemeClr val="dk1"/>
                </a:solidFill>
                <a:latin typeface="+mj-lt"/>
                <a:ea typeface="Calibri"/>
                <a:cs typeface="Calibri"/>
                <a:sym typeface="Calibri"/>
              </a:rPr>
              <a:t>Develops ideas and responses through investigations informed by other artists and/or art forms, demonstrating analytical and cultural understanding.</a:t>
            </a:r>
            <a:endParaRPr sz="1700" dirty="0">
              <a:solidFill>
                <a:schemeClr val="dk1"/>
              </a:solidFill>
              <a:latin typeface="+mj-lt"/>
              <a:ea typeface="Calibri"/>
              <a:cs typeface="Calibri"/>
              <a:sym typeface="Calibri"/>
            </a:endParaRPr>
          </a:p>
        </p:txBody>
      </p:sp>
      <p:sp>
        <p:nvSpPr>
          <p:cNvPr id="281" name="Google Shape;281;p40"/>
          <p:cNvSpPr/>
          <p:nvPr/>
        </p:nvSpPr>
        <p:spPr>
          <a:xfrm>
            <a:off x="122800" y="4447200"/>
            <a:ext cx="2791200" cy="1474500"/>
          </a:xfrm>
          <a:prstGeom prst="roundRect">
            <a:avLst>
              <a:gd name="adj" fmla="val 16667"/>
            </a:avLst>
          </a:prstGeom>
          <a:solidFill>
            <a:srgbClr val="00B05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1600" b="1" dirty="0">
                <a:solidFill>
                  <a:srgbClr val="FFFFFF"/>
                </a:solidFill>
              </a:rPr>
              <a:t>Success Criteria: </a:t>
            </a:r>
            <a:r>
              <a:rPr lang="en-GB" sz="1600" dirty="0">
                <a:solidFill>
                  <a:srgbClr val="FFFFFF"/>
                </a:solidFill>
              </a:rPr>
              <a:t>To produce 1 or more images that reflect the style, technique or media use as your chosen artist / designer.</a:t>
            </a:r>
            <a:endParaRPr sz="1600" dirty="0">
              <a:solidFill>
                <a:srgbClr val="FFFFFF"/>
              </a:solidFill>
            </a:endParaRPr>
          </a:p>
        </p:txBody>
      </p:sp>
      <p:sp>
        <p:nvSpPr>
          <p:cNvPr id="282" name="Google Shape;282;p40"/>
          <p:cNvSpPr txBox="1"/>
          <p:nvPr/>
        </p:nvSpPr>
        <p:spPr>
          <a:xfrm>
            <a:off x="3158641" y="21015"/>
            <a:ext cx="5283900" cy="962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1600" b="1" dirty="0"/>
              <a:t>Lesson Objective: </a:t>
            </a:r>
            <a:r>
              <a:rPr lang="en-GB" sz="1600" dirty="0"/>
              <a:t>To produce a series of outcomes that link to one or more of your chosen artists, showing similarities in both content and/or technique.</a:t>
            </a:r>
            <a:endParaRPr sz="1600" dirty="0"/>
          </a:p>
        </p:txBody>
      </p:sp>
      <p:sp>
        <p:nvSpPr>
          <p:cNvPr id="283" name="Google Shape;283;p40"/>
          <p:cNvSpPr txBox="1"/>
          <p:nvPr/>
        </p:nvSpPr>
        <p:spPr>
          <a:xfrm>
            <a:off x="3779911" y="1028118"/>
            <a:ext cx="4662629" cy="4869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1867" b="1" dirty="0"/>
              <a:t>Each artist page should consist of...</a:t>
            </a:r>
            <a:endParaRPr sz="1867" b="1" dirty="0"/>
          </a:p>
        </p:txBody>
      </p:sp>
      <p:sp>
        <p:nvSpPr>
          <p:cNvPr id="285" name="Google Shape;285;p40"/>
          <p:cNvSpPr txBox="1"/>
          <p:nvPr/>
        </p:nvSpPr>
        <p:spPr>
          <a:xfrm>
            <a:off x="2981500" y="2159700"/>
            <a:ext cx="1375800" cy="264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1867" dirty="0"/>
              <a:t>A title clearly labelling the artists name</a:t>
            </a:r>
            <a:endParaRPr sz="1867" dirty="0"/>
          </a:p>
        </p:txBody>
      </p:sp>
      <p:sp>
        <p:nvSpPr>
          <p:cNvPr id="286" name="Google Shape;286;p40"/>
          <p:cNvSpPr txBox="1"/>
          <p:nvPr/>
        </p:nvSpPr>
        <p:spPr>
          <a:xfrm>
            <a:off x="2856642" y="3787941"/>
            <a:ext cx="1510800" cy="264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1867" dirty="0"/>
              <a:t>2-5 examples of the artists work</a:t>
            </a:r>
            <a:endParaRPr sz="1867" dirty="0"/>
          </a:p>
        </p:txBody>
      </p:sp>
      <p:sp>
        <p:nvSpPr>
          <p:cNvPr id="287" name="Google Shape;287;p40"/>
          <p:cNvSpPr txBox="1"/>
          <p:nvPr/>
        </p:nvSpPr>
        <p:spPr>
          <a:xfrm>
            <a:off x="7786600" y="3487265"/>
            <a:ext cx="1375800" cy="264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GB" sz="1200" dirty="0"/>
              <a:t>3-4 different images that you have created that relate to your artists work.</a:t>
            </a:r>
          </a:p>
          <a:p>
            <a:pPr marL="0" lvl="0" indent="0" algn="ctr" rtl="0">
              <a:spcBef>
                <a:spcPts val="0"/>
              </a:spcBef>
              <a:spcAft>
                <a:spcPts val="0"/>
              </a:spcAft>
              <a:buNone/>
            </a:pPr>
            <a:endParaRPr lang="en-GB" sz="1200" dirty="0"/>
          </a:p>
          <a:p>
            <a:pPr marL="0" lvl="0" indent="0" algn="ctr" rtl="0">
              <a:spcBef>
                <a:spcPts val="0"/>
              </a:spcBef>
              <a:spcAft>
                <a:spcPts val="0"/>
              </a:spcAft>
              <a:buNone/>
            </a:pPr>
            <a:endParaRPr lang="en-GB" sz="1200" dirty="0"/>
          </a:p>
          <a:p>
            <a:pPr marL="0" lvl="0" indent="0" algn="ctr" rtl="0">
              <a:spcBef>
                <a:spcPts val="0"/>
              </a:spcBef>
              <a:spcAft>
                <a:spcPts val="0"/>
              </a:spcAft>
              <a:buNone/>
            </a:pPr>
            <a:r>
              <a:rPr lang="en-GB" sz="1200" dirty="0"/>
              <a:t>Study = </a:t>
            </a:r>
          </a:p>
          <a:p>
            <a:pPr marL="0" lvl="0" indent="0" algn="ctr" rtl="0">
              <a:spcBef>
                <a:spcPts val="0"/>
              </a:spcBef>
              <a:spcAft>
                <a:spcPts val="0"/>
              </a:spcAft>
              <a:buNone/>
            </a:pPr>
            <a:r>
              <a:rPr lang="en-GB" sz="1200" dirty="0"/>
              <a:t>A direct copy</a:t>
            </a:r>
          </a:p>
          <a:p>
            <a:pPr marL="0" lvl="0" indent="0" algn="ctr" rtl="0">
              <a:spcBef>
                <a:spcPts val="0"/>
              </a:spcBef>
              <a:spcAft>
                <a:spcPts val="0"/>
              </a:spcAft>
              <a:buNone/>
            </a:pPr>
            <a:r>
              <a:rPr lang="en-GB" sz="1200" dirty="0"/>
              <a:t>Response = </a:t>
            </a:r>
          </a:p>
          <a:p>
            <a:pPr marL="0" lvl="0" indent="0" algn="ctr" rtl="0">
              <a:spcBef>
                <a:spcPts val="0"/>
              </a:spcBef>
              <a:spcAft>
                <a:spcPts val="0"/>
              </a:spcAft>
              <a:buNone/>
            </a:pPr>
            <a:r>
              <a:rPr lang="en-GB" sz="1200" dirty="0"/>
              <a:t>Taking the artists style or theme and making your own work from it.</a:t>
            </a:r>
          </a:p>
        </p:txBody>
      </p:sp>
      <p:sp>
        <p:nvSpPr>
          <p:cNvPr id="288" name="Google Shape;288;p40"/>
          <p:cNvSpPr txBox="1"/>
          <p:nvPr/>
        </p:nvSpPr>
        <p:spPr>
          <a:xfrm>
            <a:off x="4424791" y="5427587"/>
            <a:ext cx="1375800" cy="264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lang="en-GB" sz="1400" dirty="0"/>
          </a:p>
          <a:p>
            <a:pPr marL="0" lvl="0" indent="0" algn="ctr" rtl="0">
              <a:spcBef>
                <a:spcPts val="0"/>
              </a:spcBef>
              <a:spcAft>
                <a:spcPts val="0"/>
              </a:spcAft>
              <a:buNone/>
            </a:pPr>
            <a:endParaRPr lang="en-GB" sz="1400" dirty="0"/>
          </a:p>
          <a:p>
            <a:pPr marL="0" lvl="0" indent="0" algn="ctr" rtl="0">
              <a:spcBef>
                <a:spcPts val="0"/>
              </a:spcBef>
              <a:spcAft>
                <a:spcPts val="0"/>
              </a:spcAft>
              <a:buNone/>
            </a:pPr>
            <a:r>
              <a:rPr lang="en-GB" sz="1400" dirty="0"/>
              <a:t>Screenshots where digital media has been used</a:t>
            </a:r>
            <a:endParaRPr sz="1400" dirty="0"/>
          </a:p>
        </p:txBody>
      </p:sp>
      <p:cxnSp>
        <p:nvCxnSpPr>
          <p:cNvPr id="289" name="Google Shape;289;p40"/>
          <p:cNvCxnSpPr/>
          <p:nvPr/>
        </p:nvCxnSpPr>
        <p:spPr>
          <a:xfrm rot="10800000">
            <a:off x="7443800" y="4594900"/>
            <a:ext cx="495600" cy="400800"/>
          </a:xfrm>
          <a:prstGeom prst="straightConnector1">
            <a:avLst/>
          </a:prstGeom>
          <a:noFill/>
          <a:ln w="19050" cap="flat" cmpd="sng">
            <a:solidFill>
              <a:srgbClr val="000000"/>
            </a:solidFill>
            <a:prstDash val="solid"/>
            <a:round/>
            <a:headEnd type="none" w="med" len="med"/>
            <a:tailEnd type="triangle" w="med" len="med"/>
          </a:ln>
        </p:spPr>
      </p:cxnSp>
      <p:cxnSp>
        <p:nvCxnSpPr>
          <p:cNvPr id="290" name="Google Shape;290;p40"/>
          <p:cNvCxnSpPr/>
          <p:nvPr/>
        </p:nvCxnSpPr>
        <p:spPr>
          <a:xfrm rot="10800000">
            <a:off x="7358000" y="3802975"/>
            <a:ext cx="581400" cy="916500"/>
          </a:xfrm>
          <a:prstGeom prst="straightConnector1">
            <a:avLst/>
          </a:prstGeom>
          <a:noFill/>
          <a:ln w="19050" cap="flat" cmpd="sng">
            <a:solidFill>
              <a:srgbClr val="000000"/>
            </a:solidFill>
            <a:prstDash val="solid"/>
            <a:round/>
            <a:headEnd type="none" w="med" len="med"/>
            <a:tailEnd type="triangle" w="med" len="med"/>
          </a:ln>
        </p:spPr>
      </p:cxnSp>
      <p:cxnSp>
        <p:nvCxnSpPr>
          <p:cNvPr id="291" name="Google Shape;291;p40"/>
          <p:cNvCxnSpPr/>
          <p:nvPr/>
        </p:nvCxnSpPr>
        <p:spPr>
          <a:xfrm rot="10800000" flipH="1">
            <a:off x="4246075" y="2425775"/>
            <a:ext cx="362100" cy="104700"/>
          </a:xfrm>
          <a:prstGeom prst="straightConnector1">
            <a:avLst/>
          </a:prstGeom>
          <a:noFill/>
          <a:ln w="19050" cap="flat" cmpd="sng">
            <a:solidFill>
              <a:srgbClr val="000000"/>
            </a:solidFill>
            <a:prstDash val="solid"/>
            <a:round/>
            <a:headEnd type="none" w="med" len="med"/>
            <a:tailEnd type="triangle" w="med" len="med"/>
          </a:ln>
        </p:spPr>
      </p:cxnSp>
      <p:cxnSp>
        <p:nvCxnSpPr>
          <p:cNvPr id="292" name="Google Shape;292;p40"/>
          <p:cNvCxnSpPr/>
          <p:nvPr/>
        </p:nvCxnSpPr>
        <p:spPr>
          <a:xfrm rot="10800000" flipH="1">
            <a:off x="4236250" y="3370325"/>
            <a:ext cx="468000" cy="6300"/>
          </a:xfrm>
          <a:prstGeom prst="straightConnector1">
            <a:avLst/>
          </a:prstGeom>
          <a:noFill/>
          <a:ln w="19050" cap="flat" cmpd="sng">
            <a:solidFill>
              <a:srgbClr val="000000"/>
            </a:solidFill>
            <a:prstDash val="solid"/>
            <a:round/>
            <a:headEnd type="none" w="med" len="med"/>
            <a:tailEnd type="triangle" w="med" len="med"/>
          </a:ln>
        </p:spPr>
      </p:cxnSp>
      <p:cxnSp>
        <p:nvCxnSpPr>
          <p:cNvPr id="293" name="Google Shape;293;p40"/>
          <p:cNvCxnSpPr/>
          <p:nvPr/>
        </p:nvCxnSpPr>
        <p:spPr>
          <a:xfrm rot="10800000" flipH="1">
            <a:off x="4288000" y="5553875"/>
            <a:ext cx="2466900" cy="95400"/>
          </a:xfrm>
          <a:prstGeom prst="straightConnector1">
            <a:avLst/>
          </a:prstGeom>
          <a:noFill/>
          <a:ln w="19050" cap="flat" cmpd="sng">
            <a:solidFill>
              <a:srgbClr val="000000"/>
            </a:solidFill>
            <a:prstDash val="solid"/>
            <a:round/>
            <a:headEnd type="none" w="med" len="med"/>
            <a:tailEnd type="triangle" w="med" len="med"/>
          </a:ln>
        </p:spPr>
      </p:cxnSp>
      <p:cxnSp>
        <p:nvCxnSpPr>
          <p:cNvPr id="295" name="Google Shape;295;p40"/>
          <p:cNvCxnSpPr/>
          <p:nvPr/>
        </p:nvCxnSpPr>
        <p:spPr>
          <a:xfrm>
            <a:off x="4245775" y="3452825"/>
            <a:ext cx="1353600" cy="60300"/>
          </a:xfrm>
          <a:prstGeom prst="straightConnector1">
            <a:avLst/>
          </a:prstGeom>
          <a:noFill/>
          <a:ln w="19050" cap="flat" cmpd="sng">
            <a:solidFill>
              <a:srgbClr val="000000"/>
            </a:solidFill>
            <a:prstDash val="solid"/>
            <a:round/>
            <a:headEnd type="none" w="med" len="med"/>
            <a:tailEnd type="triangle" w="med" len="med"/>
          </a:ln>
        </p:spPr>
      </p:cxnSp>
      <p:sp>
        <p:nvSpPr>
          <p:cNvPr id="296" name="Google Shape;296;p40"/>
          <p:cNvSpPr txBox="1"/>
          <p:nvPr/>
        </p:nvSpPr>
        <p:spPr>
          <a:xfrm>
            <a:off x="7821434" y="2508400"/>
            <a:ext cx="1375800" cy="264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1200" dirty="0"/>
              <a:t>Detailed analysis about your artists style</a:t>
            </a:r>
            <a:endParaRPr sz="1200" i="1" dirty="0"/>
          </a:p>
        </p:txBody>
      </p:sp>
      <p:cxnSp>
        <p:nvCxnSpPr>
          <p:cNvPr id="297" name="Google Shape;297;p40"/>
          <p:cNvCxnSpPr>
            <a:cxnSpLocks/>
          </p:cNvCxnSpPr>
          <p:nvPr/>
        </p:nvCxnSpPr>
        <p:spPr>
          <a:xfrm flipH="1" flipV="1">
            <a:off x="7357999" y="2809959"/>
            <a:ext cx="847717" cy="262032"/>
          </a:xfrm>
          <a:prstGeom prst="straightConnector1">
            <a:avLst/>
          </a:prstGeom>
          <a:noFill/>
          <a:ln w="19050" cap="flat" cmpd="sng">
            <a:solidFill>
              <a:srgbClr val="000000"/>
            </a:solidFill>
            <a:prstDash val="solid"/>
            <a:round/>
            <a:headEnd type="none" w="med" len="med"/>
            <a:tailEnd type="triangle" w="med" len="med"/>
          </a:ln>
        </p:spPr>
      </p:cxnSp>
      <p:sp>
        <p:nvSpPr>
          <p:cNvPr id="298" name="Google Shape;298;p40"/>
          <p:cNvSpPr txBox="1"/>
          <p:nvPr/>
        </p:nvSpPr>
        <p:spPr>
          <a:xfrm>
            <a:off x="2914000" y="4933475"/>
            <a:ext cx="1510800" cy="264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1867" dirty="0"/>
              <a:t>A description about your work - what you did / why</a:t>
            </a:r>
            <a:endParaRPr sz="1867" dirty="0"/>
          </a:p>
        </p:txBody>
      </p:sp>
      <p:cxnSp>
        <p:nvCxnSpPr>
          <p:cNvPr id="299" name="Google Shape;299;p40"/>
          <p:cNvCxnSpPr/>
          <p:nvPr/>
        </p:nvCxnSpPr>
        <p:spPr>
          <a:xfrm>
            <a:off x="4192750" y="4553900"/>
            <a:ext cx="466800" cy="514500"/>
          </a:xfrm>
          <a:prstGeom prst="straightConnector1">
            <a:avLst/>
          </a:prstGeom>
          <a:noFill/>
          <a:ln w="19050" cap="flat" cmpd="sng">
            <a:solidFill>
              <a:srgbClr val="000000"/>
            </a:solidFill>
            <a:prstDash val="solid"/>
            <a:round/>
            <a:headEnd type="none" w="med" len="med"/>
            <a:tailEnd type="triangle" w="med" len="med"/>
          </a:ln>
        </p:spPr>
      </p:cxnSp>
      <p:pic>
        <p:nvPicPr>
          <p:cNvPr id="3" name="Picture 2">
            <a:extLst>
              <a:ext uri="{FF2B5EF4-FFF2-40B4-BE49-F238E27FC236}">
                <a16:creationId xmlns:a16="http://schemas.microsoft.com/office/drawing/2014/main" id="{B7FEF7D1-220F-52D1-5E5C-AE49ED023CB4}"/>
              </a:ext>
            </a:extLst>
          </p:cNvPr>
          <p:cNvPicPr>
            <a:picLocks noChangeAspect="1"/>
          </p:cNvPicPr>
          <p:nvPr/>
        </p:nvPicPr>
        <p:blipFill>
          <a:blip r:embed="rId5"/>
          <a:stretch>
            <a:fillRect/>
          </a:stretch>
        </p:blipFill>
        <p:spPr>
          <a:xfrm>
            <a:off x="0" y="89072"/>
            <a:ext cx="3059832" cy="348646"/>
          </a:xfrm>
          <a:prstGeom prst="rect">
            <a:avLst/>
          </a:prstGeom>
        </p:spPr>
      </p:pic>
    </p:spTree>
    <p:extLst>
      <p:ext uri="{BB962C8B-B14F-4D97-AF65-F5344CB8AC3E}">
        <p14:creationId xmlns:p14="http://schemas.microsoft.com/office/powerpoint/2010/main" val="1890633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21" name="Google Shape;321;p42"/>
          <p:cNvSpPr txBox="1"/>
          <p:nvPr/>
        </p:nvSpPr>
        <p:spPr>
          <a:xfrm>
            <a:off x="3395936" y="3744998"/>
            <a:ext cx="1798675" cy="591056"/>
          </a:xfrm>
          <a:prstGeom prst="rect">
            <a:avLst/>
          </a:prstGeom>
          <a:noFill/>
          <a:ln>
            <a:solidFill>
              <a:schemeClr val="tx1"/>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1000" dirty="0"/>
              <a:t>An image of your own exploring surface, pattern and texture</a:t>
            </a:r>
            <a:endParaRPr sz="1000" dirty="0"/>
          </a:p>
        </p:txBody>
      </p:sp>
      <p:sp>
        <p:nvSpPr>
          <p:cNvPr id="2" name="TextBox 1">
            <a:extLst>
              <a:ext uri="{FF2B5EF4-FFF2-40B4-BE49-F238E27FC236}">
                <a16:creationId xmlns:a16="http://schemas.microsoft.com/office/drawing/2014/main" id="{8E13B7AF-A505-CEE3-122D-E74B96DE1105}"/>
              </a:ext>
            </a:extLst>
          </p:cNvPr>
          <p:cNvSpPr txBox="1"/>
          <p:nvPr/>
        </p:nvSpPr>
        <p:spPr>
          <a:xfrm>
            <a:off x="3288162" y="1268125"/>
            <a:ext cx="1722717" cy="1323439"/>
          </a:xfrm>
          <a:prstGeom prst="rect">
            <a:avLst/>
          </a:prstGeom>
          <a:noFill/>
          <a:ln>
            <a:solidFill>
              <a:schemeClr val="tx1"/>
            </a:solidFill>
          </a:ln>
        </p:spPr>
        <p:txBody>
          <a:bodyPr wrap="square" rtlCol="0">
            <a:spAutoFit/>
          </a:bodyPr>
          <a:lstStyle/>
          <a:p>
            <a:pPr marL="171450" indent="-171450">
              <a:buFont typeface="Arial" panose="020B0604020202020204" pitchFamily="34" charset="0"/>
              <a:buChar char="•"/>
            </a:pPr>
            <a:r>
              <a:rPr lang="en-GB" sz="800" dirty="0"/>
              <a:t>I have chosen to study surface pattern and texture as an idea because…</a:t>
            </a:r>
          </a:p>
          <a:p>
            <a:pPr marL="171450" indent="-171450">
              <a:buFont typeface="Arial" panose="020B0604020202020204" pitchFamily="34" charset="0"/>
              <a:buChar char="•"/>
            </a:pPr>
            <a:r>
              <a:rPr lang="en-GB" sz="800" dirty="0"/>
              <a:t>This could form my final piece and my ideas are…</a:t>
            </a:r>
          </a:p>
          <a:p>
            <a:pPr marL="171450" indent="-171450">
              <a:buFont typeface="Arial" panose="020B0604020202020204" pitchFamily="34" charset="0"/>
              <a:buChar char="•"/>
            </a:pPr>
            <a:r>
              <a:rPr lang="en-GB" sz="800" dirty="0"/>
              <a:t>I plan to research, experiment and explore the theme of surface pattern and texture whilst combining it with artistic styles of……………….</a:t>
            </a:r>
          </a:p>
        </p:txBody>
      </p:sp>
      <p:pic>
        <p:nvPicPr>
          <p:cNvPr id="3" name="Picture 2">
            <a:extLst>
              <a:ext uri="{FF2B5EF4-FFF2-40B4-BE49-F238E27FC236}">
                <a16:creationId xmlns:a16="http://schemas.microsoft.com/office/drawing/2014/main" id="{7D06181A-352F-4A7D-63D3-53AAE8B4405B}"/>
              </a:ext>
            </a:extLst>
          </p:cNvPr>
          <p:cNvPicPr>
            <a:picLocks noChangeAspect="1"/>
          </p:cNvPicPr>
          <p:nvPr/>
        </p:nvPicPr>
        <p:blipFill>
          <a:blip r:embed="rId3"/>
          <a:stretch>
            <a:fillRect/>
          </a:stretch>
        </p:blipFill>
        <p:spPr>
          <a:xfrm>
            <a:off x="3402915" y="2646936"/>
            <a:ext cx="1317928" cy="552469"/>
          </a:xfrm>
          <a:prstGeom prst="rect">
            <a:avLst/>
          </a:prstGeom>
        </p:spPr>
      </p:pic>
      <p:sp>
        <p:nvSpPr>
          <p:cNvPr id="4" name="TextBox 3">
            <a:extLst>
              <a:ext uri="{FF2B5EF4-FFF2-40B4-BE49-F238E27FC236}">
                <a16:creationId xmlns:a16="http://schemas.microsoft.com/office/drawing/2014/main" id="{1B33383D-82B4-B87A-8A14-D05089EDADE5}"/>
              </a:ext>
            </a:extLst>
          </p:cNvPr>
          <p:cNvSpPr txBox="1"/>
          <p:nvPr/>
        </p:nvSpPr>
        <p:spPr>
          <a:xfrm>
            <a:off x="5422699" y="1084229"/>
            <a:ext cx="1400998" cy="725946"/>
          </a:xfrm>
          <a:prstGeom prst="rect">
            <a:avLst/>
          </a:prstGeom>
          <a:solidFill>
            <a:schemeClr val="accent6"/>
          </a:solidFill>
          <a:ln>
            <a:solidFill>
              <a:schemeClr val="tx1"/>
            </a:solidFill>
          </a:ln>
        </p:spPr>
        <p:txBody>
          <a:bodyPr wrap="square" rtlCol="0">
            <a:spAutoFit/>
          </a:bodyPr>
          <a:lstStyle/>
          <a:p>
            <a:r>
              <a:rPr lang="en-GB" sz="1000" dirty="0"/>
              <a:t>An image of your own exploring surface, pattern and texture.</a:t>
            </a:r>
          </a:p>
        </p:txBody>
      </p:sp>
      <p:pic>
        <p:nvPicPr>
          <p:cNvPr id="5" name="Picture 4">
            <a:extLst>
              <a:ext uri="{FF2B5EF4-FFF2-40B4-BE49-F238E27FC236}">
                <a16:creationId xmlns:a16="http://schemas.microsoft.com/office/drawing/2014/main" id="{AA7B1DBE-4A16-03B4-0276-9BA533F17BEC}"/>
              </a:ext>
            </a:extLst>
          </p:cNvPr>
          <p:cNvPicPr>
            <a:picLocks noChangeAspect="1"/>
          </p:cNvPicPr>
          <p:nvPr/>
        </p:nvPicPr>
        <p:blipFill>
          <a:blip r:embed="rId4"/>
          <a:stretch>
            <a:fillRect/>
          </a:stretch>
        </p:blipFill>
        <p:spPr>
          <a:xfrm>
            <a:off x="5424114" y="1889374"/>
            <a:ext cx="1414395" cy="737680"/>
          </a:xfrm>
          <a:prstGeom prst="rect">
            <a:avLst/>
          </a:prstGeom>
        </p:spPr>
      </p:pic>
      <p:sp>
        <p:nvSpPr>
          <p:cNvPr id="6" name="TextBox 5">
            <a:extLst>
              <a:ext uri="{FF2B5EF4-FFF2-40B4-BE49-F238E27FC236}">
                <a16:creationId xmlns:a16="http://schemas.microsoft.com/office/drawing/2014/main" id="{B1A4DBEC-8A1C-9AFF-C1BC-487D207CF073}"/>
              </a:ext>
            </a:extLst>
          </p:cNvPr>
          <p:cNvSpPr txBox="1"/>
          <p:nvPr/>
        </p:nvSpPr>
        <p:spPr>
          <a:xfrm flipH="1">
            <a:off x="3047269" y="701471"/>
            <a:ext cx="4393135" cy="369332"/>
          </a:xfrm>
          <a:prstGeom prst="rect">
            <a:avLst/>
          </a:prstGeom>
          <a:noFill/>
        </p:spPr>
        <p:txBody>
          <a:bodyPr wrap="square" rtlCol="0">
            <a:spAutoFit/>
          </a:bodyPr>
          <a:lstStyle/>
          <a:p>
            <a:r>
              <a:rPr lang="en-GB" b="1" dirty="0"/>
              <a:t>Idea 1: Surface, pattern and texture</a:t>
            </a:r>
          </a:p>
        </p:txBody>
      </p:sp>
      <p:pic>
        <p:nvPicPr>
          <p:cNvPr id="7" name="Picture 6">
            <a:extLst>
              <a:ext uri="{FF2B5EF4-FFF2-40B4-BE49-F238E27FC236}">
                <a16:creationId xmlns:a16="http://schemas.microsoft.com/office/drawing/2014/main" id="{38250279-4317-5451-7704-436AA672E223}"/>
              </a:ext>
            </a:extLst>
          </p:cNvPr>
          <p:cNvPicPr>
            <a:picLocks noChangeAspect="1"/>
          </p:cNvPicPr>
          <p:nvPr/>
        </p:nvPicPr>
        <p:blipFill>
          <a:blip r:embed="rId5"/>
          <a:stretch>
            <a:fillRect/>
          </a:stretch>
        </p:blipFill>
        <p:spPr>
          <a:xfrm>
            <a:off x="120187" y="970117"/>
            <a:ext cx="2296006" cy="2746915"/>
          </a:xfrm>
          <a:prstGeom prst="rect">
            <a:avLst/>
          </a:prstGeom>
        </p:spPr>
      </p:pic>
      <p:pic>
        <p:nvPicPr>
          <p:cNvPr id="8" name="Picture 7">
            <a:extLst>
              <a:ext uri="{FF2B5EF4-FFF2-40B4-BE49-F238E27FC236}">
                <a16:creationId xmlns:a16="http://schemas.microsoft.com/office/drawing/2014/main" id="{46429CFA-0497-2E9F-B5DE-C719B9123B76}"/>
              </a:ext>
            </a:extLst>
          </p:cNvPr>
          <p:cNvPicPr>
            <a:picLocks noChangeAspect="1"/>
          </p:cNvPicPr>
          <p:nvPr/>
        </p:nvPicPr>
        <p:blipFill>
          <a:blip r:embed="rId6"/>
          <a:stretch>
            <a:fillRect/>
          </a:stretch>
        </p:blipFill>
        <p:spPr>
          <a:xfrm>
            <a:off x="179512" y="3975061"/>
            <a:ext cx="1728192" cy="1005021"/>
          </a:xfrm>
          <a:prstGeom prst="rect">
            <a:avLst/>
          </a:prstGeom>
        </p:spPr>
      </p:pic>
      <p:sp>
        <p:nvSpPr>
          <p:cNvPr id="10" name="TextBox 9">
            <a:extLst>
              <a:ext uri="{FF2B5EF4-FFF2-40B4-BE49-F238E27FC236}">
                <a16:creationId xmlns:a16="http://schemas.microsoft.com/office/drawing/2014/main" id="{6BB60AED-4DA1-F8E1-669F-AAF509529F30}"/>
              </a:ext>
            </a:extLst>
          </p:cNvPr>
          <p:cNvSpPr txBox="1"/>
          <p:nvPr/>
        </p:nvSpPr>
        <p:spPr>
          <a:xfrm>
            <a:off x="2337292" y="1187712"/>
            <a:ext cx="1063579" cy="553998"/>
          </a:xfrm>
          <a:prstGeom prst="rect">
            <a:avLst/>
          </a:prstGeom>
          <a:noFill/>
        </p:spPr>
        <p:txBody>
          <a:bodyPr wrap="square">
            <a:spAutoFit/>
          </a:bodyPr>
          <a:lstStyle/>
          <a:p>
            <a:r>
              <a:rPr lang="en-GB" sz="1000" dirty="0"/>
              <a:t>A title clearly labelling the theme</a:t>
            </a:r>
          </a:p>
        </p:txBody>
      </p:sp>
      <p:cxnSp>
        <p:nvCxnSpPr>
          <p:cNvPr id="12" name="Straight Arrow Connector 11">
            <a:extLst>
              <a:ext uri="{FF2B5EF4-FFF2-40B4-BE49-F238E27FC236}">
                <a16:creationId xmlns:a16="http://schemas.microsoft.com/office/drawing/2014/main" id="{62ADBDA4-1E0B-92F4-C16A-901EE98FC323}"/>
              </a:ext>
            </a:extLst>
          </p:cNvPr>
          <p:cNvCxnSpPr>
            <a:cxnSpLocks/>
          </p:cNvCxnSpPr>
          <p:nvPr/>
        </p:nvCxnSpPr>
        <p:spPr>
          <a:xfrm flipV="1">
            <a:off x="3180675" y="1037703"/>
            <a:ext cx="892966" cy="2307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98C2286-6ED6-456A-E934-A2EBFE465089}"/>
              </a:ext>
            </a:extLst>
          </p:cNvPr>
          <p:cNvSpPr txBox="1"/>
          <p:nvPr/>
        </p:nvSpPr>
        <p:spPr>
          <a:xfrm>
            <a:off x="2320336" y="2038053"/>
            <a:ext cx="860339" cy="461665"/>
          </a:xfrm>
          <a:prstGeom prst="rect">
            <a:avLst/>
          </a:prstGeom>
          <a:noFill/>
        </p:spPr>
        <p:txBody>
          <a:bodyPr wrap="square" rtlCol="0">
            <a:spAutoFit/>
          </a:bodyPr>
          <a:lstStyle/>
          <a:p>
            <a:r>
              <a:rPr lang="en-GB" sz="800" dirty="0"/>
              <a:t>Explanations about your developments</a:t>
            </a:r>
          </a:p>
        </p:txBody>
      </p:sp>
      <p:cxnSp>
        <p:nvCxnSpPr>
          <p:cNvPr id="17" name="Straight Arrow Connector 16">
            <a:extLst>
              <a:ext uri="{FF2B5EF4-FFF2-40B4-BE49-F238E27FC236}">
                <a16:creationId xmlns:a16="http://schemas.microsoft.com/office/drawing/2014/main" id="{771BB918-BFFC-ECCE-D5C6-3C76AE3D31BA}"/>
              </a:ext>
            </a:extLst>
          </p:cNvPr>
          <p:cNvCxnSpPr>
            <a:cxnSpLocks/>
            <a:stCxn id="15" idx="2"/>
          </p:cNvCxnSpPr>
          <p:nvPr/>
        </p:nvCxnSpPr>
        <p:spPr>
          <a:xfrm flipV="1">
            <a:off x="2750506" y="2455609"/>
            <a:ext cx="577064" cy="441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7E1325A-6029-6C71-EA5A-CD8EB5B2F29B}"/>
              </a:ext>
            </a:extLst>
          </p:cNvPr>
          <p:cNvSpPr txBox="1"/>
          <p:nvPr/>
        </p:nvSpPr>
        <p:spPr>
          <a:xfrm>
            <a:off x="2396358" y="67642"/>
            <a:ext cx="6660231" cy="646331"/>
          </a:xfrm>
          <a:prstGeom prst="rect">
            <a:avLst/>
          </a:prstGeom>
          <a:noFill/>
        </p:spPr>
        <p:txBody>
          <a:bodyPr wrap="square">
            <a:spAutoFit/>
          </a:bodyPr>
          <a:lstStyle/>
          <a:p>
            <a:r>
              <a:rPr lang="en-GB" sz="1200" b="1" dirty="0"/>
              <a:t>Lesson Objective: </a:t>
            </a:r>
            <a:r>
              <a:rPr lang="en-GB" sz="1200" dirty="0"/>
              <a:t>To create a series of images for the ‘ideas’ section of your coursework, which uses or combines one or more types of media. Work should reflect original and successful imagery, as well as linking to your chosen project theme and artists.</a:t>
            </a:r>
          </a:p>
        </p:txBody>
      </p:sp>
      <p:sp>
        <p:nvSpPr>
          <p:cNvPr id="22" name="TextBox 21">
            <a:extLst>
              <a:ext uri="{FF2B5EF4-FFF2-40B4-BE49-F238E27FC236}">
                <a16:creationId xmlns:a16="http://schemas.microsoft.com/office/drawing/2014/main" id="{1E01E69E-AD3C-F9A4-A96A-60BD6A4C0F31}"/>
              </a:ext>
            </a:extLst>
          </p:cNvPr>
          <p:cNvSpPr txBox="1"/>
          <p:nvPr/>
        </p:nvSpPr>
        <p:spPr>
          <a:xfrm>
            <a:off x="2407493" y="2934137"/>
            <a:ext cx="889369" cy="707886"/>
          </a:xfrm>
          <a:prstGeom prst="rect">
            <a:avLst/>
          </a:prstGeom>
          <a:noFill/>
        </p:spPr>
        <p:txBody>
          <a:bodyPr wrap="square">
            <a:spAutoFit/>
          </a:bodyPr>
          <a:lstStyle/>
          <a:p>
            <a:r>
              <a:rPr lang="en-GB" sz="800" dirty="0"/>
              <a:t>Supporting photographs, from the internet, or taken yourself</a:t>
            </a:r>
          </a:p>
        </p:txBody>
      </p:sp>
      <p:pic>
        <p:nvPicPr>
          <p:cNvPr id="24" name="Picture 23">
            <a:extLst>
              <a:ext uri="{FF2B5EF4-FFF2-40B4-BE49-F238E27FC236}">
                <a16:creationId xmlns:a16="http://schemas.microsoft.com/office/drawing/2014/main" id="{2F72C5B6-89D9-D904-9C26-495E3EEA4B68}"/>
              </a:ext>
            </a:extLst>
          </p:cNvPr>
          <p:cNvPicPr>
            <a:picLocks noChangeAspect="1"/>
          </p:cNvPicPr>
          <p:nvPr/>
        </p:nvPicPr>
        <p:blipFill>
          <a:blip r:embed="rId7"/>
          <a:stretch>
            <a:fillRect/>
          </a:stretch>
        </p:blipFill>
        <p:spPr>
          <a:xfrm>
            <a:off x="3425820" y="3254777"/>
            <a:ext cx="1272117" cy="462255"/>
          </a:xfrm>
          <a:prstGeom prst="rect">
            <a:avLst/>
          </a:prstGeom>
        </p:spPr>
      </p:pic>
      <p:pic>
        <p:nvPicPr>
          <p:cNvPr id="25" name="Picture 24">
            <a:extLst>
              <a:ext uri="{FF2B5EF4-FFF2-40B4-BE49-F238E27FC236}">
                <a16:creationId xmlns:a16="http://schemas.microsoft.com/office/drawing/2014/main" id="{E5AAE03C-C258-2E2B-65F3-C2081E199151}"/>
              </a:ext>
            </a:extLst>
          </p:cNvPr>
          <p:cNvPicPr>
            <a:picLocks noChangeAspect="1"/>
          </p:cNvPicPr>
          <p:nvPr/>
        </p:nvPicPr>
        <p:blipFill>
          <a:blip r:embed="rId7"/>
          <a:stretch>
            <a:fillRect/>
          </a:stretch>
        </p:blipFill>
        <p:spPr>
          <a:xfrm>
            <a:off x="4813383" y="2647230"/>
            <a:ext cx="1317928" cy="552175"/>
          </a:xfrm>
          <a:prstGeom prst="rect">
            <a:avLst/>
          </a:prstGeom>
        </p:spPr>
      </p:pic>
      <p:sp>
        <p:nvSpPr>
          <p:cNvPr id="30" name="TextBox 29">
            <a:extLst>
              <a:ext uri="{FF2B5EF4-FFF2-40B4-BE49-F238E27FC236}">
                <a16:creationId xmlns:a16="http://schemas.microsoft.com/office/drawing/2014/main" id="{E3B7AC9A-15ED-6B63-EEA8-34135CB4BC52}"/>
              </a:ext>
            </a:extLst>
          </p:cNvPr>
          <p:cNvSpPr txBox="1"/>
          <p:nvPr/>
        </p:nvSpPr>
        <p:spPr>
          <a:xfrm>
            <a:off x="2407494" y="3733927"/>
            <a:ext cx="889368" cy="835048"/>
          </a:xfrm>
          <a:prstGeom prst="rect">
            <a:avLst/>
          </a:prstGeom>
          <a:noFill/>
        </p:spPr>
        <p:txBody>
          <a:bodyPr wrap="square" rtlCol="0">
            <a:spAutoFit/>
          </a:bodyPr>
          <a:lstStyle/>
          <a:p>
            <a:r>
              <a:rPr lang="en-GB" sz="800" dirty="0"/>
              <a:t>Small recording, analysis responses to research, using different media.</a:t>
            </a:r>
          </a:p>
        </p:txBody>
      </p:sp>
      <p:cxnSp>
        <p:nvCxnSpPr>
          <p:cNvPr id="288" name="Straight Arrow Connector 287">
            <a:extLst>
              <a:ext uri="{FF2B5EF4-FFF2-40B4-BE49-F238E27FC236}">
                <a16:creationId xmlns:a16="http://schemas.microsoft.com/office/drawing/2014/main" id="{1F976531-08CB-97C3-1570-E52B9CEDB462}"/>
              </a:ext>
            </a:extLst>
          </p:cNvPr>
          <p:cNvCxnSpPr>
            <a:cxnSpLocks/>
          </p:cNvCxnSpPr>
          <p:nvPr/>
        </p:nvCxnSpPr>
        <p:spPr>
          <a:xfrm>
            <a:off x="3068780" y="3567654"/>
            <a:ext cx="332091" cy="1367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0" name="Straight Arrow Connector 289">
            <a:extLst>
              <a:ext uri="{FF2B5EF4-FFF2-40B4-BE49-F238E27FC236}">
                <a16:creationId xmlns:a16="http://schemas.microsoft.com/office/drawing/2014/main" id="{A9437D79-D2D8-4DBD-50FE-5D7065EBA16B}"/>
              </a:ext>
            </a:extLst>
          </p:cNvPr>
          <p:cNvCxnSpPr/>
          <p:nvPr/>
        </p:nvCxnSpPr>
        <p:spPr>
          <a:xfrm flipV="1">
            <a:off x="2716163" y="2803167"/>
            <a:ext cx="705234" cy="675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92" name="Picture 291">
            <a:extLst>
              <a:ext uri="{FF2B5EF4-FFF2-40B4-BE49-F238E27FC236}">
                <a16:creationId xmlns:a16="http://schemas.microsoft.com/office/drawing/2014/main" id="{F962BB1F-3C0E-F4F9-AF2F-4BB817235043}"/>
              </a:ext>
            </a:extLst>
          </p:cNvPr>
          <p:cNvPicPr>
            <a:picLocks noChangeAspect="1"/>
          </p:cNvPicPr>
          <p:nvPr/>
        </p:nvPicPr>
        <p:blipFill>
          <a:blip r:embed="rId8"/>
          <a:stretch>
            <a:fillRect/>
          </a:stretch>
        </p:blipFill>
        <p:spPr>
          <a:xfrm>
            <a:off x="7020272" y="1095871"/>
            <a:ext cx="1408298" cy="737680"/>
          </a:xfrm>
          <a:prstGeom prst="rect">
            <a:avLst/>
          </a:prstGeom>
        </p:spPr>
      </p:pic>
      <p:cxnSp>
        <p:nvCxnSpPr>
          <p:cNvPr id="294" name="Straight Arrow Connector 293">
            <a:extLst>
              <a:ext uri="{FF2B5EF4-FFF2-40B4-BE49-F238E27FC236}">
                <a16:creationId xmlns:a16="http://schemas.microsoft.com/office/drawing/2014/main" id="{BB9711E7-2FCA-FE5A-CC9B-37152A7256D2}"/>
              </a:ext>
            </a:extLst>
          </p:cNvPr>
          <p:cNvCxnSpPr/>
          <p:nvPr/>
        </p:nvCxnSpPr>
        <p:spPr>
          <a:xfrm flipV="1">
            <a:off x="3288162" y="4336054"/>
            <a:ext cx="563758" cy="948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95" name="Picture 294">
            <a:extLst>
              <a:ext uri="{FF2B5EF4-FFF2-40B4-BE49-F238E27FC236}">
                <a16:creationId xmlns:a16="http://schemas.microsoft.com/office/drawing/2014/main" id="{3EFBB2EE-93B0-62C8-F1F7-BE34B07186F0}"/>
              </a:ext>
            </a:extLst>
          </p:cNvPr>
          <p:cNvPicPr>
            <a:picLocks noChangeAspect="1"/>
          </p:cNvPicPr>
          <p:nvPr/>
        </p:nvPicPr>
        <p:blipFill>
          <a:blip r:embed="rId9"/>
          <a:stretch>
            <a:fillRect/>
          </a:stretch>
        </p:blipFill>
        <p:spPr>
          <a:xfrm>
            <a:off x="6292355" y="2730583"/>
            <a:ext cx="2136215" cy="737680"/>
          </a:xfrm>
          <a:prstGeom prst="rect">
            <a:avLst/>
          </a:prstGeom>
        </p:spPr>
      </p:pic>
      <p:cxnSp>
        <p:nvCxnSpPr>
          <p:cNvPr id="297" name="Straight Arrow Connector 296">
            <a:extLst>
              <a:ext uri="{FF2B5EF4-FFF2-40B4-BE49-F238E27FC236}">
                <a16:creationId xmlns:a16="http://schemas.microsoft.com/office/drawing/2014/main" id="{BA4C6915-1593-943C-9BC3-19F78CCD5D29}"/>
              </a:ext>
            </a:extLst>
          </p:cNvPr>
          <p:cNvCxnSpPr/>
          <p:nvPr/>
        </p:nvCxnSpPr>
        <p:spPr>
          <a:xfrm flipV="1">
            <a:off x="3821418" y="3485904"/>
            <a:ext cx="3002279" cy="9916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98" name="Picture 297">
            <a:extLst>
              <a:ext uri="{FF2B5EF4-FFF2-40B4-BE49-F238E27FC236}">
                <a16:creationId xmlns:a16="http://schemas.microsoft.com/office/drawing/2014/main" id="{B72AD199-1AA9-8763-3106-A0B2836DE4AF}"/>
              </a:ext>
            </a:extLst>
          </p:cNvPr>
          <p:cNvPicPr>
            <a:picLocks noChangeAspect="1"/>
          </p:cNvPicPr>
          <p:nvPr/>
        </p:nvPicPr>
        <p:blipFill>
          <a:blip r:embed="rId8"/>
          <a:stretch>
            <a:fillRect/>
          </a:stretch>
        </p:blipFill>
        <p:spPr>
          <a:xfrm>
            <a:off x="7028987" y="1900045"/>
            <a:ext cx="1408298" cy="737680"/>
          </a:xfrm>
          <a:prstGeom prst="rect">
            <a:avLst/>
          </a:prstGeom>
        </p:spPr>
      </p:pic>
      <p:sp>
        <p:nvSpPr>
          <p:cNvPr id="299" name="TextBox 298">
            <a:extLst>
              <a:ext uri="{FF2B5EF4-FFF2-40B4-BE49-F238E27FC236}">
                <a16:creationId xmlns:a16="http://schemas.microsoft.com/office/drawing/2014/main" id="{F509D1F8-F91C-277D-8D90-FCA32D097E10}"/>
              </a:ext>
            </a:extLst>
          </p:cNvPr>
          <p:cNvSpPr txBox="1"/>
          <p:nvPr/>
        </p:nvSpPr>
        <p:spPr>
          <a:xfrm>
            <a:off x="6067936" y="3918420"/>
            <a:ext cx="2448272" cy="1163402"/>
          </a:xfrm>
          <a:prstGeom prst="rect">
            <a:avLst/>
          </a:prstGeom>
          <a:noFill/>
          <a:ln>
            <a:solidFill>
              <a:schemeClr val="tx1"/>
            </a:solidFill>
          </a:ln>
        </p:spPr>
        <p:txBody>
          <a:bodyPr wrap="square" rtlCol="0">
            <a:spAutoFit/>
          </a:bodyPr>
          <a:lstStyle/>
          <a:p>
            <a:endParaRPr lang="en-GB" dirty="0"/>
          </a:p>
        </p:txBody>
      </p:sp>
      <p:sp>
        <p:nvSpPr>
          <p:cNvPr id="301" name="TextBox 300">
            <a:extLst>
              <a:ext uri="{FF2B5EF4-FFF2-40B4-BE49-F238E27FC236}">
                <a16:creationId xmlns:a16="http://schemas.microsoft.com/office/drawing/2014/main" id="{4A6BCCBB-AC66-7635-40DD-E1860A3766A5}"/>
              </a:ext>
            </a:extLst>
          </p:cNvPr>
          <p:cNvSpPr txBox="1"/>
          <p:nvPr/>
        </p:nvSpPr>
        <p:spPr>
          <a:xfrm>
            <a:off x="6292355" y="4136571"/>
            <a:ext cx="546154" cy="294360"/>
          </a:xfrm>
          <a:prstGeom prst="rect">
            <a:avLst/>
          </a:prstGeom>
          <a:noFill/>
          <a:ln>
            <a:solidFill>
              <a:schemeClr val="tx1"/>
            </a:solidFill>
          </a:ln>
        </p:spPr>
        <p:txBody>
          <a:bodyPr wrap="square" rtlCol="0">
            <a:spAutoFit/>
          </a:bodyPr>
          <a:lstStyle/>
          <a:p>
            <a:endParaRPr lang="en-GB" dirty="0"/>
          </a:p>
        </p:txBody>
      </p:sp>
      <p:pic>
        <p:nvPicPr>
          <p:cNvPr id="302" name="Picture 301">
            <a:extLst>
              <a:ext uri="{FF2B5EF4-FFF2-40B4-BE49-F238E27FC236}">
                <a16:creationId xmlns:a16="http://schemas.microsoft.com/office/drawing/2014/main" id="{31DA1725-4E3B-48CC-440C-955900768EA0}"/>
              </a:ext>
            </a:extLst>
          </p:cNvPr>
          <p:cNvPicPr>
            <a:picLocks noChangeAspect="1"/>
          </p:cNvPicPr>
          <p:nvPr/>
        </p:nvPicPr>
        <p:blipFill>
          <a:blip r:embed="rId10"/>
          <a:stretch>
            <a:fillRect/>
          </a:stretch>
        </p:blipFill>
        <p:spPr>
          <a:xfrm>
            <a:off x="7745145" y="4143811"/>
            <a:ext cx="546154" cy="333760"/>
          </a:xfrm>
          <a:prstGeom prst="rect">
            <a:avLst/>
          </a:prstGeom>
        </p:spPr>
      </p:pic>
      <p:pic>
        <p:nvPicPr>
          <p:cNvPr id="303" name="Picture 302">
            <a:extLst>
              <a:ext uri="{FF2B5EF4-FFF2-40B4-BE49-F238E27FC236}">
                <a16:creationId xmlns:a16="http://schemas.microsoft.com/office/drawing/2014/main" id="{F9C1FF2E-FF3F-9F11-9677-D728FEA1A84C}"/>
              </a:ext>
            </a:extLst>
          </p:cNvPr>
          <p:cNvPicPr>
            <a:picLocks noChangeAspect="1"/>
          </p:cNvPicPr>
          <p:nvPr/>
        </p:nvPicPr>
        <p:blipFill>
          <a:blip r:embed="rId11"/>
          <a:stretch>
            <a:fillRect/>
          </a:stretch>
        </p:blipFill>
        <p:spPr>
          <a:xfrm>
            <a:off x="7053079" y="4151451"/>
            <a:ext cx="560881" cy="304826"/>
          </a:xfrm>
          <a:prstGeom prst="rect">
            <a:avLst/>
          </a:prstGeom>
        </p:spPr>
      </p:pic>
      <p:pic>
        <p:nvPicPr>
          <p:cNvPr id="304" name="Picture 303">
            <a:extLst>
              <a:ext uri="{FF2B5EF4-FFF2-40B4-BE49-F238E27FC236}">
                <a16:creationId xmlns:a16="http://schemas.microsoft.com/office/drawing/2014/main" id="{68D3DCEA-BD8B-69F1-F019-4887C4E042A8}"/>
              </a:ext>
            </a:extLst>
          </p:cNvPr>
          <p:cNvPicPr>
            <a:picLocks noChangeAspect="1"/>
          </p:cNvPicPr>
          <p:nvPr/>
        </p:nvPicPr>
        <p:blipFill>
          <a:blip r:embed="rId11"/>
          <a:stretch>
            <a:fillRect/>
          </a:stretch>
        </p:blipFill>
        <p:spPr>
          <a:xfrm>
            <a:off x="6284991" y="4565859"/>
            <a:ext cx="560881" cy="304826"/>
          </a:xfrm>
          <a:prstGeom prst="rect">
            <a:avLst/>
          </a:prstGeom>
        </p:spPr>
      </p:pic>
      <p:pic>
        <p:nvPicPr>
          <p:cNvPr id="305" name="Picture 304">
            <a:extLst>
              <a:ext uri="{FF2B5EF4-FFF2-40B4-BE49-F238E27FC236}">
                <a16:creationId xmlns:a16="http://schemas.microsoft.com/office/drawing/2014/main" id="{823FAEB5-9795-C396-035D-E7BFDDC9FA45}"/>
              </a:ext>
            </a:extLst>
          </p:cNvPr>
          <p:cNvPicPr>
            <a:picLocks noChangeAspect="1"/>
          </p:cNvPicPr>
          <p:nvPr/>
        </p:nvPicPr>
        <p:blipFill>
          <a:blip r:embed="rId11"/>
          <a:stretch>
            <a:fillRect/>
          </a:stretch>
        </p:blipFill>
        <p:spPr>
          <a:xfrm>
            <a:off x="7061644" y="4582041"/>
            <a:ext cx="560881" cy="304826"/>
          </a:xfrm>
          <a:prstGeom prst="rect">
            <a:avLst/>
          </a:prstGeom>
        </p:spPr>
      </p:pic>
      <p:pic>
        <p:nvPicPr>
          <p:cNvPr id="306" name="Picture 305">
            <a:extLst>
              <a:ext uri="{FF2B5EF4-FFF2-40B4-BE49-F238E27FC236}">
                <a16:creationId xmlns:a16="http://schemas.microsoft.com/office/drawing/2014/main" id="{7CAB9620-A04E-9DE6-2639-FFD0EEC4BFEE}"/>
              </a:ext>
            </a:extLst>
          </p:cNvPr>
          <p:cNvPicPr>
            <a:picLocks noChangeAspect="1"/>
          </p:cNvPicPr>
          <p:nvPr/>
        </p:nvPicPr>
        <p:blipFill>
          <a:blip r:embed="rId11"/>
          <a:stretch>
            <a:fillRect/>
          </a:stretch>
        </p:blipFill>
        <p:spPr>
          <a:xfrm>
            <a:off x="7792679" y="4566294"/>
            <a:ext cx="560881" cy="304826"/>
          </a:xfrm>
          <a:prstGeom prst="rect">
            <a:avLst/>
          </a:prstGeom>
        </p:spPr>
      </p:pic>
      <p:sp>
        <p:nvSpPr>
          <p:cNvPr id="309" name="TextBox 308">
            <a:extLst>
              <a:ext uri="{FF2B5EF4-FFF2-40B4-BE49-F238E27FC236}">
                <a16:creationId xmlns:a16="http://schemas.microsoft.com/office/drawing/2014/main" id="{C038D2A1-1ED3-2A30-2B75-8A7D0E7E2794}"/>
              </a:ext>
            </a:extLst>
          </p:cNvPr>
          <p:cNvSpPr txBox="1"/>
          <p:nvPr/>
        </p:nvSpPr>
        <p:spPr>
          <a:xfrm>
            <a:off x="6251092" y="5299973"/>
            <a:ext cx="2111025" cy="338554"/>
          </a:xfrm>
          <a:prstGeom prst="rect">
            <a:avLst/>
          </a:prstGeom>
          <a:noFill/>
        </p:spPr>
        <p:txBody>
          <a:bodyPr wrap="square" rtlCol="0">
            <a:spAutoFit/>
          </a:bodyPr>
          <a:lstStyle/>
          <a:p>
            <a:r>
              <a:rPr lang="en-GB" sz="800" dirty="0"/>
              <a:t>You might inset screenshots if digital media has been  used.</a:t>
            </a:r>
          </a:p>
        </p:txBody>
      </p:sp>
      <p:cxnSp>
        <p:nvCxnSpPr>
          <p:cNvPr id="333" name="Straight Arrow Connector 332">
            <a:extLst>
              <a:ext uri="{FF2B5EF4-FFF2-40B4-BE49-F238E27FC236}">
                <a16:creationId xmlns:a16="http://schemas.microsoft.com/office/drawing/2014/main" id="{0C8BA541-ED88-633F-AE5A-8883AA534EC8}"/>
              </a:ext>
            </a:extLst>
          </p:cNvPr>
          <p:cNvCxnSpPr/>
          <p:nvPr/>
        </p:nvCxnSpPr>
        <p:spPr>
          <a:xfrm flipV="1">
            <a:off x="6845872" y="4764070"/>
            <a:ext cx="102392" cy="5359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34" name="Picture 333">
            <a:extLst>
              <a:ext uri="{FF2B5EF4-FFF2-40B4-BE49-F238E27FC236}">
                <a16:creationId xmlns:a16="http://schemas.microsoft.com/office/drawing/2014/main" id="{5828A20D-5F3C-7860-091A-324C0E11C70A}"/>
              </a:ext>
            </a:extLst>
          </p:cNvPr>
          <p:cNvPicPr>
            <a:picLocks noChangeAspect="1"/>
          </p:cNvPicPr>
          <p:nvPr/>
        </p:nvPicPr>
        <p:blipFill>
          <a:blip r:embed="rId12"/>
          <a:stretch>
            <a:fillRect/>
          </a:stretch>
        </p:blipFill>
        <p:spPr>
          <a:xfrm>
            <a:off x="3317882" y="4495211"/>
            <a:ext cx="2334471" cy="804761"/>
          </a:xfrm>
          <a:prstGeom prst="rect">
            <a:avLst/>
          </a:prstGeom>
        </p:spPr>
      </p:pic>
      <p:sp>
        <p:nvSpPr>
          <p:cNvPr id="335" name="TextBox 334">
            <a:extLst>
              <a:ext uri="{FF2B5EF4-FFF2-40B4-BE49-F238E27FC236}">
                <a16:creationId xmlns:a16="http://schemas.microsoft.com/office/drawing/2014/main" id="{2753DF45-B99F-EE33-3B7B-560F37257B73}"/>
              </a:ext>
            </a:extLst>
          </p:cNvPr>
          <p:cNvSpPr txBox="1"/>
          <p:nvPr/>
        </p:nvSpPr>
        <p:spPr>
          <a:xfrm flipH="1">
            <a:off x="3345319" y="5505086"/>
            <a:ext cx="2825605" cy="1200329"/>
          </a:xfrm>
          <a:prstGeom prst="rect">
            <a:avLst/>
          </a:prstGeom>
          <a:noFill/>
          <a:ln w="28575">
            <a:solidFill>
              <a:srgbClr val="92D050"/>
            </a:solidFill>
          </a:ln>
        </p:spPr>
        <p:txBody>
          <a:bodyPr wrap="square" rtlCol="0">
            <a:spAutoFit/>
          </a:bodyPr>
          <a:lstStyle/>
          <a:p>
            <a:pPr algn="ctr"/>
            <a:r>
              <a:rPr lang="en-GB" dirty="0"/>
              <a:t>This will be repeated with each idea, the number of responses and images may vary. </a:t>
            </a:r>
          </a:p>
        </p:txBody>
      </p:sp>
      <p:sp>
        <p:nvSpPr>
          <p:cNvPr id="337" name="TextBox 336">
            <a:extLst>
              <a:ext uri="{FF2B5EF4-FFF2-40B4-BE49-F238E27FC236}">
                <a16:creationId xmlns:a16="http://schemas.microsoft.com/office/drawing/2014/main" id="{188B32F4-9CC8-AB73-AF93-2F1A2C66E137}"/>
              </a:ext>
            </a:extLst>
          </p:cNvPr>
          <p:cNvSpPr txBox="1"/>
          <p:nvPr/>
        </p:nvSpPr>
        <p:spPr>
          <a:xfrm>
            <a:off x="7613960" y="5514610"/>
            <a:ext cx="1384384" cy="461665"/>
          </a:xfrm>
          <a:prstGeom prst="rect">
            <a:avLst/>
          </a:prstGeom>
          <a:noFill/>
        </p:spPr>
        <p:txBody>
          <a:bodyPr wrap="square">
            <a:spAutoFit/>
          </a:bodyPr>
          <a:lstStyle/>
          <a:p>
            <a:r>
              <a:rPr lang="en-GB" sz="800" dirty="0"/>
              <a:t>Recording specific Media and Materials used within your Idea.</a:t>
            </a:r>
          </a:p>
        </p:txBody>
      </p:sp>
      <p:cxnSp>
        <p:nvCxnSpPr>
          <p:cNvPr id="339" name="Straight Arrow Connector 338">
            <a:extLst>
              <a:ext uri="{FF2B5EF4-FFF2-40B4-BE49-F238E27FC236}">
                <a16:creationId xmlns:a16="http://schemas.microsoft.com/office/drawing/2014/main" id="{5145C577-FE66-7AFB-9F7E-55CBA30C8614}"/>
              </a:ext>
            </a:extLst>
          </p:cNvPr>
          <p:cNvCxnSpPr/>
          <p:nvPr/>
        </p:nvCxnSpPr>
        <p:spPr>
          <a:xfrm flipH="1" flipV="1">
            <a:off x="8428570" y="4948467"/>
            <a:ext cx="175878" cy="520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5605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3" name="Google Shape;313;p42"/>
          <p:cNvSpPr txBox="1"/>
          <p:nvPr/>
        </p:nvSpPr>
        <p:spPr>
          <a:xfrm>
            <a:off x="125162" y="411538"/>
            <a:ext cx="2574630" cy="2875912"/>
          </a:xfrm>
          <a:prstGeom prst="rect">
            <a:avLst/>
          </a:prstGeom>
          <a:solidFill>
            <a:srgbClr val="92D050"/>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lnSpc>
                <a:spcPct val="115000"/>
              </a:lnSpc>
              <a:spcBef>
                <a:spcPts val="0"/>
              </a:spcBef>
              <a:spcAft>
                <a:spcPts val="0"/>
              </a:spcAft>
              <a:buNone/>
            </a:pPr>
            <a:r>
              <a:rPr lang="en-GB" sz="1800" b="1" dirty="0">
                <a:solidFill>
                  <a:schemeClr val="dk1"/>
                </a:solidFill>
                <a:latin typeface="Calibri"/>
                <a:ea typeface="Calibri"/>
                <a:cs typeface="Calibri"/>
                <a:sym typeface="Calibri"/>
              </a:rPr>
              <a:t>Assessment Objective 3 (AO3):</a:t>
            </a:r>
            <a:endParaRPr sz="18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8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GB" sz="1800" dirty="0">
                <a:solidFill>
                  <a:schemeClr val="dk1"/>
                </a:solidFill>
                <a:latin typeface="Calibri"/>
                <a:ea typeface="Calibri"/>
                <a:cs typeface="Calibri"/>
                <a:sym typeface="Calibri"/>
              </a:rPr>
              <a:t>Record ideas, observations and insights, relevant to your intentions, through visual and or / other forms.</a:t>
            </a:r>
            <a:endParaRPr sz="1800" dirty="0">
              <a:solidFill>
                <a:schemeClr val="dk1"/>
              </a:solidFill>
              <a:latin typeface="Calibri"/>
              <a:ea typeface="Calibri"/>
              <a:cs typeface="Calibri"/>
              <a:sym typeface="Calibri"/>
            </a:endParaRPr>
          </a:p>
        </p:txBody>
      </p:sp>
      <p:sp>
        <p:nvSpPr>
          <p:cNvPr id="314" name="Google Shape;314;p42"/>
          <p:cNvSpPr/>
          <p:nvPr/>
        </p:nvSpPr>
        <p:spPr>
          <a:xfrm>
            <a:off x="122800" y="4447200"/>
            <a:ext cx="2791200" cy="1474500"/>
          </a:xfrm>
          <a:prstGeom prst="roundRect">
            <a:avLst>
              <a:gd name="adj" fmla="val 16667"/>
            </a:avLst>
          </a:prstGeom>
          <a:solidFill>
            <a:srgbClr val="92D05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1600" b="1" dirty="0">
                <a:solidFill>
                  <a:srgbClr val="FFFFFF"/>
                </a:solidFill>
              </a:rPr>
              <a:t>Success Criteria: </a:t>
            </a:r>
            <a:r>
              <a:rPr lang="en-GB" sz="1600" dirty="0">
                <a:solidFill>
                  <a:srgbClr val="FFFFFF"/>
                </a:solidFill>
              </a:rPr>
              <a:t>To complete 1 or more images that reflect an area of your chosen project theme executed to a high standard.</a:t>
            </a:r>
            <a:endParaRPr sz="1600" dirty="0">
              <a:solidFill>
                <a:srgbClr val="FFFFFF"/>
              </a:solidFill>
            </a:endParaRPr>
          </a:p>
        </p:txBody>
      </p:sp>
      <p:sp>
        <p:nvSpPr>
          <p:cNvPr id="315" name="Google Shape;315;p42"/>
          <p:cNvSpPr txBox="1"/>
          <p:nvPr/>
        </p:nvSpPr>
        <p:spPr>
          <a:xfrm>
            <a:off x="3203848" y="19600"/>
            <a:ext cx="5382000" cy="854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1600" b="1" dirty="0">
                <a:latin typeface="+mj-lt"/>
              </a:rPr>
              <a:t>Lesson Objective: </a:t>
            </a:r>
            <a:r>
              <a:rPr lang="en-GB" sz="1600" dirty="0">
                <a:solidFill>
                  <a:schemeClr val="dk1"/>
                </a:solidFill>
                <a:latin typeface="+mj-lt"/>
                <a:ea typeface="Verdana"/>
                <a:cs typeface="Verdana"/>
                <a:sym typeface="Verdana"/>
              </a:rPr>
              <a:t>To create a series of images for the ‘development’ section of your coursework, which uses or combines one or more types of media. Work should reflect original and successful imagery, and developed images  from your ideas section and should link to your chosen project theme and artists.</a:t>
            </a:r>
            <a:endParaRPr sz="1600" dirty="0">
              <a:latin typeface="+mj-lt"/>
            </a:endParaRPr>
          </a:p>
        </p:txBody>
      </p:sp>
      <p:sp>
        <p:nvSpPr>
          <p:cNvPr id="318" name="Google Shape;318;p42"/>
          <p:cNvSpPr txBox="1"/>
          <p:nvPr/>
        </p:nvSpPr>
        <p:spPr>
          <a:xfrm>
            <a:off x="4031940" y="1700808"/>
            <a:ext cx="3725816" cy="477339"/>
          </a:xfrm>
          <a:prstGeom prst="rect">
            <a:avLst/>
          </a:prstGeom>
          <a:solidFill>
            <a:schemeClr val="tx2"/>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1867" b="1" dirty="0"/>
              <a:t>Each idea should consist of...</a:t>
            </a:r>
            <a:endParaRPr sz="1867" b="1" dirty="0"/>
          </a:p>
        </p:txBody>
      </p:sp>
      <p:pic>
        <p:nvPicPr>
          <p:cNvPr id="3" name="Picture 2">
            <a:extLst>
              <a:ext uri="{FF2B5EF4-FFF2-40B4-BE49-F238E27FC236}">
                <a16:creationId xmlns:a16="http://schemas.microsoft.com/office/drawing/2014/main" id="{50332DDD-2B6B-CC34-0DE2-A7E06A525284}"/>
              </a:ext>
            </a:extLst>
          </p:cNvPr>
          <p:cNvPicPr>
            <a:picLocks noChangeAspect="1"/>
          </p:cNvPicPr>
          <p:nvPr/>
        </p:nvPicPr>
        <p:blipFill rotWithShape="1">
          <a:blip r:embed="rId3"/>
          <a:srcRect l="29345" t="28655" r="-701"/>
          <a:stretch/>
        </p:blipFill>
        <p:spPr>
          <a:xfrm>
            <a:off x="3048142" y="2367127"/>
            <a:ext cx="5472608" cy="3549256"/>
          </a:xfrm>
          <a:prstGeom prst="rect">
            <a:avLst/>
          </a:prstGeom>
        </p:spPr>
      </p:pic>
      <p:sp>
        <p:nvSpPr>
          <p:cNvPr id="4" name="TextBox 3">
            <a:extLst>
              <a:ext uri="{FF2B5EF4-FFF2-40B4-BE49-F238E27FC236}">
                <a16:creationId xmlns:a16="http://schemas.microsoft.com/office/drawing/2014/main" id="{0331B3C5-BF63-F9BC-35F8-A55C84EC6E20}"/>
              </a:ext>
            </a:extLst>
          </p:cNvPr>
          <p:cNvSpPr txBox="1"/>
          <p:nvPr/>
        </p:nvSpPr>
        <p:spPr>
          <a:xfrm>
            <a:off x="4788024" y="2348880"/>
            <a:ext cx="3725816" cy="144016"/>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4086005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47"/>
          <p:cNvSpPr txBox="1">
            <a:spLocks noGrp="1"/>
          </p:cNvSpPr>
          <p:nvPr>
            <p:ph type="subTitle" idx="1"/>
          </p:nvPr>
        </p:nvSpPr>
        <p:spPr>
          <a:xfrm>
            <a:off x="0" y="1415050"/>
            <a:ext cx="4481100" cy="4444800"/>
          </a:xfrm>
          <a:prstGeom prst="rect">
            <a:avLst/>
          </a:prstGeom>
        </p:spPr>
        <p:txBody>
          <a:bodyPr spcFirstLastPara="1" wrap="square" lIns="91425" tIns="91425" rIns="91425" bIns="91425" anchor="t" anchorCtr="0">
            <a:normAutofit fontScale="92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0"/>
              </a:spcAft>
              <a:buClr>
                <a:schemeClr val="dk1"/>
              </a:buClr>
              <a:buSzPts val="1100"/>
              <a:buFont typeface="Arial"/>
              <a:buNone/>
            </a:pPr>
            <a:r>
              <a:rPr lang="en-GB" sz="1400" dirty="0">
                <a:solidFill>
                  <a:srgbClr val="231F20"/>
                </a:solidFill>
              </a:rPr>
              <a:t>All of your preparatory work leads up to your personal response or final piece. To make a successful final piece, you must:</a:t>
            </a:r>
            <a:endParaRPr sz="1400" dirty="0">
              <a:solidFill>
                <a:srgbClr val="231F20"/>
              </a:solidFill>
            </a:endParaRPr>
          </a:p>
          <a:p>
            <a:pPr marL="609585" lvl="0" indent="-317492" algn="l" rtl="0">
              <a:lnSpc>
                <a:spcPct val="115000"/>
              </a:lnSpc>
              <a:spcBef>
                <a:spcPts val="1200"/>
              </a:spcBef>
              <a:spcAft>
                <a:spcPts val="0"/>
              </a:spcAft>
              <a:buClr>
                <a:srgbClr val="231F20"/>
              </a:buClr>
              <a:buSzPts val="1400"/>
              <a:buChar char="●"/>
            </a:pPr>
            <a:r>
              <a:rPr lang="en-GB" sz="1400" dirty="0">
                <a:solidFill>
                  <a:srgbClr val="231F20"/>
                </a:solidFill>
              </a:rPr>
              <a:t>Clearly link your final piece with the rest of your project (your preparatory work).</a:t>
            </a:r>
            <a:endParaRPr sz="1400" dirty="0">
              <a:solidFill>
                <a:srgbClr val="231F20"/>
              </a:solidFill>
            </a:endParaRPr>
          </a:p>
          <a:p>
            <a:pPr marL="609585" lvl="0" indent="-317492" algn="l" rtl="0">
              <a:lnSpc>
                <a:spcPct val="115000"/>
              </a:lnSpc>
              <a:spcBef>
                <a:spcPts val="0"/>
              </a:spcBef>
              <a:spcAft>
                <a:spcPts val="0"/>
              </a:spcAft>
              <a:buClr>
                <a:srgbClr val="231F20"/>
              </a:buClr>
              <a:buSzPts val="1400"/>
              <a:buChar char="●"/>
            </a:pPr>
            <a:r>
              <a:rPr lang="en-GB" sz="1400" dirty="0">
                <a:solidFill>
                  <a:srgbClr val="231F20"/>
                </a:solidFill>
              </a:rPr>
              <a:t>Make sure your final piece links to your Artists.</a:t>
            </a:r>
            <a:endParaRPr sz="1400" dirty="0">
              <a:solidFill>
                <a:srgbClr val="231F20"/>
              </a:solidFill>
            </a:endParaRPr>
          </a:p>
          <a:p>
            <a:pPr marL="609585" lvl="0" indent="-317492" algn="l" rtl="0">
              <a:lnSpc>
                <a:spcPct val="115000"/>
              </a:lnSpc>
              <a:spcBef>
                <a:spcPts val="0"/>
              </a:spcBef>
              <a:spcAft>
                <a:spcPts val="0"/>
              </a:spcAft>
              <a:buClr>
                <a:srgbClr val="231F20"/>
              </a:buClr>
              <a:buSzPts val="1400"/>
              <a:buChar char="●"/>
            </a:pPr>
            <a:r>
              <a:rPr lang="en-GB" sz="1400" dirty="0">
                <a:solidFill>
                  <a:srgbClr val="231F20"/>
                </a:solidFill>
              </a:rPr>
              <a:t>Finish all of your preparatory work before you start your final piece - it's worth a lot more marks.</a:t>
            </a:r>
            <a:endParaRPr sz="1400" dirty="0">
              <a:solidFill>
                <a:srgbClr val="231F20"/>
              </a:solidFill>
            </a:endParaRPr>
          </a:p>
          <a:p>
            <a:pPr marL="609585" lvl="0" indent="-317492" algn="l" rtl="0">
              <a:lnSpc>
                <a:spcPct val="115000"/>
              </a:lnSpc>
              <a:spcBef>
                <a:spcPts val="0"/>
              </a:spcBef>
              <a:spcAft>
                <a:spcPts val="0"/>
              </a:spcAft>
              <a:buClr>
                <a:srgbClr val="231F20"/>
              </a:buClr>
              <a:buSzPts val="1400"/>
              <a:buChar char="●"/>
            </a:pPr>
            <a:r>
              <a:rPr lang="en-GB" sz="1400" dirty="0">
                <a:solidFill>
                  <a:srgbClr val="231F20"/>
                </a:solidFill>
              </a:rPr>
              <a:t>Make sure your personal response isn't simply a larger version of your preparatory work.</a:t>
            </a:r>
            <a:endParaRPr sz="1400" dirty="0">
              <a:solidFill>
                <a:srgbClr val="231F20"/>
              </a:solidFill>
            </a:endParaRPr>
          </a:p>
          <a:p>
            <a:pPr marL="609585" lvl="0" indent="-317492" algn="l" rtl="0">
              <a:lnSpc>
                <a:spcPct val="115000"/>
              </a:lnSpc>
              <a:spcBef>
                <a:spcPts val="0"/>
              </a:spcBef>
              <a:spcAft>
                <a:spcPts val="0"/>
              </a:spcAft>
              <a:buClr>
                <a:srgbClr val="231F20"/>
              </a:buClr>
              <a:buSzPts val="1400"/>
              <a:buChar char="●"/>
            </a:pPr>
            <a:r>
              <a:rPr lang="en-GB" sz="1400" dirty="0">
                <a:solidFill>
                  <a:srgbClr val="231F20"/>
                </a:solidFill>
              </a:rPr>
              <a:t>Review and refine your ideas so that you are completely happy with them.</a:t>
            </a:r>
            <a:endParaRPr sz="1400" dirty="0">
              <a:solidFill>
                <a:srgbClr val="231F20"/>
              </a:solidFill>
            </a:endParaRPr>
          </a:p>
          <a:p>
            <a:pPr marL="609585" lvl="0" indent="-317492" algn="l" rtl="0">
              <a:lnSpc>
                <a:spcPct val="115000"/>
              </a:lnSpc>
              <a:spcBef>
                <a:spcPts val="0"/>
              </a:spcBef>
              <a:spcAft>
                <a:spcPts val="0"/>
              </a:spcAft>
              <a:buClr>
                <a:srgbClr val="231F20"/>
              </a:buClr>
              <a:buSzPts val="1400"/>
              <a:buChar char="●"/>
            </a:pPr>
            <a:r>
              <a:rPr lang="en-GB" sz="1400" dirty="0">
                <a:solidFill>
                  <a:srgbClr val="231F20"/>
                </a:solidFill>
              </a:rPr>
              <a:t>Complete your experiments with materials, composition and construction so that you feel in control of what you are doing before you start your final piece.</a:t>
            </a:r>
          </a:p>
          <a:p>
            <a:pPr marL="609585" lvl="0" indent="-317492" algn="l" rtl="0">
              <a:lnSpc>
                <a:spcPct val="115000"/>
              </a:lnSpc>
              <a:spcBef>
                <a:spcPts val="0"/>
              </a:spcBef>
              <a:spcAft>
                <a:spcPts val="0"/>
              </a:spcAft>
              <a:buClr>
                <a:srgbClr val="231F20"/>
              </a:buClr>
              <a:buSzPts val="1400"/>
              <a:buChar char="●"/>
            </a:pPr>
            <a:r>
              <a:rPr lang="en-GB" sz="1400" dirty="0">
                <a:solidFill>
                  <a:srgbClr val="231F20"/>
                </a:solidFill>
              </a:rPr>
              <a:t>Annotate your intentions.</a:t>
            </a:r>
          </a:p>
          <a:p>
            <a:pPr marL="609585" lvl="0" indent="-317492" algn="l" rtl="0">
              <a:lnSpc>
                <a:spcPct val="115000"/>
              </a:lnSpc>
              <a:spcBef>
                <a:spcPts val="0"/>
              </a:spcBef>
              <a:spcAft>
                <a:spcPts val="0"/>
              </a:spcAft>
              <a:buClr>
                <a:srgbClr val="231F20"/>
              </a:buClr>
              <a:buSzPts val="1400"/>
              <a:buChar char="●"/>
            </a:pPr>
            <a:r>
              <a:rPr lang="en-GB" sz="1400" dirty="0">
                <a:solidFill>
                  <a:srgbClr val="231F20"/>
                </a:solidFill>
              </a:rPr>
              <a:t>Ensure that the work is of high quality, neaten edges, considerate presentation.</a:t>
            </a:r>
            <a:endParaRPr sz="1400" dirty="0">
              <a:solidFill>
                <a:srgbClr val="231F20"/>
              </a:solidFill>
            </a:endParaRPr>
          </a:p>
        </p:txBody>
      </p:sp>
      <p:sp>
        <p:nvSpPr>
          <p:cNvPr id="404" name="Google Shape;404;p47"/>
          <p:cNvSpPr txBox="1"/>
          <p:nvPr/>
        </p:nvSpPr>
        <p:spPr>
          <a:xfrm>
            <a:off x="1247100" y="174905"/>
            <a:ext cx="6468000" cy="698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3000" b="1" dirty="0">
                <a:solidFill>
                  <a:schemeClr val="dk1"/>
                </a:solidFill>
                <a:latin typeface="+mj-lt"/>
                <a:ea typeface="Pacifico"/>
                <a:cs typeface="Pacifico"/>
                <a:sym typeface="Pacifico"/>
              </a:rPr>
              <a:t>Refinement / Final Piece  Layout</a:t>
            </a:r>
            <a:endParaRPr sz="1867" dirty="0">
              <a:latin typeface="+mj-lt"/>
            </a:endParaRPr>
          </a:p>
        </p:txBody>
      </p:sp>
      <p:sp>
        <p:nvSpPr>
          <p:cNvPr id="407" name="Google Shape;407;p47"/>
          <p:cNvSpPr txBox="1"/>
          <p:nvPr/>
        </p:nvSpPr>
        <p:spPr>
          <a:xfrm>
            <a:off x="4716016" y="1124744"/>
            <a:ext cx="4207823" cy="1049978"/>
          </a:xfrm>
          <a:prstGeom prst="rect">
            <a:avLst/>
          </a:prstGeom>
          <a:solidFill>
            <a:srgbClr val="92D050"/>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1600" b="1" dirty="0"/>
              <a:t>Lesson Objective: To</a:t>
            </a:r>
            <a:r>
              <a:rPr lang="en-GB" sz="1600" b="1" dirty="0">
                <a:solidFill>
                  <a:schemeClr val="dk1"/>
                </a:solidFill>
              </a:rPr>
              <a:t> understand what ‘Refinement’ is and how you expand and refine your best developed ideas into a final piece.</a:t>
            </a:r>
            <a:endParaRPr sz="1600" b="1" dirty="0">
              <a:solidFill>
                <a:schemeClr val="dk1"/>
              </a:solidFill>
            </a:endParaRPr>
          </a:p>
          <a:p>
            <a:pPr marL="0" lvl="0" indent="0" algn="l" rtl="0">
              <a:spcBef>
                <a:spcPts val="0"/>
              </a:spcBef>
              <a:spcAft>
                <a:spcPts val="0"/>
              </a:spcAft>
              <a:buNone/>
            </a:pPr>
            <a:r>
              <a:rPr lang="en-GB" sz="1867" dirty="0"/>
              <a:t> </a:t>
            </a:r>
            <a:endParaRPr sz="1867" dirty="0"/>
          </a:p>
        </p:txBody>
      </p:sp>
      <p:pic>
        <p:nvPicPr>
          <p:cNvPr id="2" name="Picture 1">
            <a:extLst>
              <a:ext uri="{FF2B5EF4-FFF2-40B4-BE49-F238E27FC236}">
                <a16:creationId xmlns:a16="http://schemas.microsoft.com/office/drawing/2014/main" id="{3C6FAD31-5B8F-C947-BE98-BA7BCEDD36EF}"/>
              </a:ext>
            </a:extLst>
          </p:cNvPr>
          <p:cNvPicPr>
            <a:picLocks noChangeAspect="1"/>
          </p:cNvPicPr>
          <p:nvPr/>
        </p:nvPicPr>
        <p:blipFill>
          <a:blip r:embed="rId3"/>
          <a:stretch>
            <a:fillRect/>
          </a:stretch>
        </p:blipFill>
        <p:spPr>
          <a:xfrm>
            <a:off x="5422419" y="2492896"/>
            <a:ext cx="2795015" cy="4061265"/>
          </a:xfrm>
          <a:prstGeom prst="rect">
            <a:avLst/>
          </a:prstGeom>
        </p:spPr>
      </p:pic>
    </p:spTree>
    <p:extLst>
      <p:ext uri="{BB962C8B-B14F-4D97-AF65-F5344CB8AC3E}">
        <p14:creationId xmlns:p14="http://schemas.microsoft.com/office/powerpoint/2010/main" val="7264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sp>
        <p:nvSpPr>
          <p:cNvPr id="4" name="Rectangle 3"/>
          <p:cNvSpPr/>
          <p:nvPr/>
        </p:nvSpPr>
        <p:spPr>
          <a:xfrm>
            <a:off x="4167106" y="3290501"/>
            <a:ext cx="809789" cy="507831"/>
          </a:xfrm>
          <a:prstGeom prst="rect">
            <a:avLst/>
          </a:prstGeom>
        </p:spPr>
        <p:txBody>
          <a:bodyPr wrap="square">
            <a:spAutoFit/>
          </a:bodyPr>
          <a:lstStyle/>
          <a:p>
            <a:r>
              <a:rPr lang="en-GB" sz="1350" dirty="0"/>
              <a:t>dan cretu</a:t>
            </a: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857250"/>
            <a:ext cx="9144000" cy="5143500"/>
          </a:xfrm>
          <a:prstGeom prst="rect">
            <a:avLst/>
          </a:prstGeom>
        </p:spPr>
      </p:pic>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45764" y="838200"/>
            <a:ext cx="4105275" cy="5162551"/>
          </a:xfrm>
          <a:prstGeom prst="rect">
            <a:avLst/>
          </a:prstGeom>
        </p:spPr>
      </p:pic>
      <p:pic>
        <p:nvPicPr>
          <p:cNvPr id="1026" name="Picture 2" descr="See the source image"/>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9875" r="89969"/>
                    </a14:imgEffect>
                  </a14:imgLayer>
                </a14:imgProps>
              </a:ext>
              <a:ext uri="{28A0092B-C50C-407E-A947-70E740481C1C}">
                <a14:useLocalDpi xmlns:a14="http://schemas.microsoft.com/office/drawing/2010/main"/>
              </a:ext>
            </a:extLst>
          </a:blip>
          <a:srcRect/>
          <a:stretch>
            <a:fillRect/>
          </a:stretch>
        </p:blipFill>
        <p:spPr bwMode="auto">
          <a:xfrm rot="20550080">
            <a:off x="-769142" y="2028826"/>
            <a:ext cx="5729649" cy="43017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6" cstate="email">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a:ext>
            </a:extLst>
          </a:blip>
          <a:srcRect/>
          <a:stretch/>
        </p:blipFill>
        <p:spPr>
          <a:xfrm>
            <a:off x="5092746" y="4001042"/>
            <a:ext cx="3833235" cy="1880433"/>
          </a:xfrm>
          <a:prstGeom prst="rect">
            <a:avLst/>
          </a:prstGeom>
          <a:ln>
            <a:noFill/>
          </a:ln>
          <a:effectLst>
            <a:outerShdw blurRad="292100" dist="139700" dir="2700000" algn="tl" rotWithShape="0">
              <a:srgbClr val="333333">
                <a:alpha val="65000"/>
              </a:srgbClr>
            </a:outerShdw>
          </a:effectLst>
        </p:spPr>
      </p:pic>
      <p:pic>
        <p:nvPicPr>
          <p:cNvPr id="9" name="Picture 2" descr="See the source image"/>
          <p:cNvPicPr>
            <a:picLocks noChangeAspect="1" noChangeArrowheads="1"/>
          </p:cNvPicPr>
          <p:nvPr/>
        </p:nvPicPr>
        <p:blipFill>
          <a:blip r:embed="rId8" cstate="email">
            <a:extLst>
              <a:ext uri="{BEBA8EAE-BF5A-486C-A8C5-ECC9F3942E4B}">
                <a14:imgProps xmlns:a14="http://schemas.microsoft.com/office/drawing/2010/main">
                  <a14:imgLayer r:embed="rId9">
                    <a14:imgEffect>
                      <a14:backgroundRemoval t="4706" b="90000" l="0" r="90000"/>
                    </a14:imgEffect>
                  </a14:imgLayer>
                </a14:imgProps>
              </a:ext>
              <a:ext uri="{28A0092B-C50C-407E-A947-70E740481C1C}">
                <a14:useLocalDpi xmlns:a14="http://schemas.microsoft.com/office/drawing/2010/main"/>
              </a:ext>
            </a:extLst>
          </a:blip>
          <a:srcRect/>
          <a:stretch>
            <a:fillRect/>
          </a:stretch>
        </p:blipFill>
        <p:spPr bwMode="auto">
          <a:xfrm flipH="1">
            <a:off x="4191929" y="420291"/>
            <a:ext cx="4952070" cy="52756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82056" y="579297"/>
            <a:ext cx="8543925" cy="2723822"/>
          </a:xfrm>
          <a:prstGeom prst="rect">
            <a:avLst/>
          </a:prstGeom>
          <a:noFill/>
        </p:spPr>
        <p:txBody>
          <a:bodyPr wrap="square" rtlCol="0">
            <a:spAutoFit/>
          </a:bodyPr>
          <a:lstStyle/>
          <a:p>
            <a:r>
              <a:rPr lang="en-GB" sz="17250" dirty="0">
                <a:ln w="28575">
                  <a:solidFill>
                    <a:schemeClr val="bg1"/>
                  </a:solidFill>
                </a:ln>
                <a:effectLst>
                  <a:outerShdw blurRad="38100" dist="38100" dir="2700000" algn="tl">
                    <a:srgbClr val="000000">
                      <a:alpha val="43137"/>
                    </a:srgbClr>
                  </a:outerShdw>
                </a:effectLst>
                <a:latin typeface="Courier Std" panose="02070409020205020404" pitchFamily="49" charset="0"/>
              </a:rPr>
              <a:t>Object</a:t>
            </a:r>
          </a:p>
        </p:txBody>
      </p:sp>
      <p:sp>
        <p:nvSpPr>
          <p:cNvPr id="6" name="TextBox 5"/>
          <p:cNvSpPr txBox="1"/>
          <p:nvPr/>
        </p:nvSpPr>
        <p:spPr>
          <a:xfrm>
            <a:off x="1" y="3058121"/>
            <a:ext cx="9143999" cy="1200329"/>
          </a:xfrm>
          <a:prstGeom prst="rect">
            <a:avLst/>
          </a:prstGeom>
          <a:solidFill>
            <a:srgbClr val="AE2CC4"/>
          </a:solidFill>
        </p:spPr>
        <p:txBody>
          <a:bodyPr wrap="square" rtlCol="0">
            <a:spAutoFit/>
          </a:bodyPr>
          <a:lstStyle/>
          <a:p>
            <a:r>
              <a:rPr lang="en-GB" sz="7200" dirty="0">
                <a:ln>
                  <a:solidFill>
                    <a:schemeClr val="bg1"/>
                  </a:solidFill>
                </a:ln>
              </a:rPr>
              <a:t>AO4- </a:t>
            </a:r>
            <a:r>
              <a:rPr lang="en-GB" sz="5400" dirty="0">
                <a:ln>
                  <a:solidFill>
                    <a:schemeClr val="bg1"/>
                  </a:solidFill>
                </a:ln>
              </a:rPr>
              <a:t>Outcome Development </a:t>
            </a:r>
          </a:p>
        </p:txBody>
      </p:sp>
    </p:spTree>
    <p:extLst>
      <p:ext uri="{BB962C8B-B14F-4D97-AF65-F5344CB8AC3E}">
        <p14:creationId xmlns:p14="http://schemas.microsoft.com/office/powerpoint/2010/main" val="2930544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B5FD7E-65E0-49E4-8EBA-9028198F68F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999" t="14711" r="53644"/>
          <a:stretch/>
        </p:blipFill>
        <p:spPr>
          <a:xfrm rot="16200000">
            <a:off x="1714308" y="-257479"/>
            <a:ext cx="5715384" cy="7183686"/>
          </a:xfrm>
          <a:prstGeom prst="rect">
            <a:avLst/>
          </a:prstGeom>
        </p:spPr>
      </p:pic>
    </p:spTree>
    <p:extLst>
      <p:ext uri="{BB962C8B-B14F-4D97-AF65-F5344CB8AC3E}">
        <p14:creationId xmlns:p14="http://schemas.microsoft.com/office/powerpoint/2010/main" val="1551860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909658-C1EF-F645-B661-92454BC0FF3E}"/>
              </a:ext>
            </a:extLst>
          </p:cNvPr>
          <p:cNvPicPr>
            <a:picLocks noChangeAspect="1"/>
          </p:cNvPicPr>
          <p:nvPr/>
        </p:nvPicPr>
        <p:blipFill rotWithShape="1">
          <a:blip r:embed="rId2"/>
          <a:srcRect l="54461" t="7179" r="8734"/>
          <a:stretch/>
        </p:blipFill>
        <p:spPr>
          <a:xfrm rot="16200000">
            <a:off x="2084216" y="-492953"/>
            <a:ext cx="4975567" cy="7843904"/>
          </a:xfrm>
          <a:prstGeom prst="rect">
            <a:avLst/>
          </a:prstGeom>
        </p:spPr>
      </p:pic>
    </p:spTree>
    <p:extLst>
      <p:ext uri="{BB962C8B-B14F-4D97-AF65-F5344CB8AC3E}">
        <p14:creationId xmlns:p14="http://schemas.microsoft.com/office/powerpoint/2010/main" val="2217616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B234-D801-4FC2-BB72-FAB9C8B21463}"/>
              </a:ext>
            </a:extLst>
          </p:cNvPr>
          <p:cNvSpPr>
            <a:spLocks noGrp="1"/>
          </p:cNvSpPr>
          <p:nvPr>
            <p:ph type="title"/>
          </p:nvPr>
        </p:nvSpPr>
        <p:spPr>
          <a:xfrm>
            <a:off x="457200" y="836712"/>
            <a:ext cx="8229600" cy="580926"/>
          </a:xfrm>
        </p:spPr>
        <p:txBody>
          <a:bodyPr>
            <a:normAutofit/>
          </a:bodyPr>
          <a:lstStyle/>
          <a:p>
            <a:pPr algn="l"/>
            <a:r>
              <a:rPr lang="en-GB" sz="2800" b="1" dirty="0">
                <a:solidFill>
                  <a:srgbClr val="0088CE"/>
                </a:solidFill>
                <a:latin typeface="Arial" panose="020B0604020202020204" pitchFamily="34" charset="0"/>
                <a:cs typeface="Arial" panose="020B0604020202020204" pitchFamily="34" charset="0"/>
              </a:rPr>
              <a:t>Art</a:t>
            </a:r>
          </a:p>
        </p:txBody>
      </p:sp>
      <p:sp>
        <p:nvSpPr>
          <p:cNvPr id="3" name="Content Placeholder 2">
            <a:extLst>
              <a:ext uri="{FF2B5EF4-FFF2-40B4-BE49-F238E27FC236}">
                <a16:creationId xmlns:a16="http://schemas.microsoft.com/office/drawing/2014/main" id="{37315FA5-D23A-4E53-9E19-A45B7DE6E9B2}"/>
              </a:ext>
            </a:extLst>
          </p:cNvPr>
          <p:cNvSpPr>
            <a:spLocks noGrp="1"/>
          </p:cNvSpPr>
          <p:nvPr>
            <p:ph idx="1"/>
          </p:nvPr>
        </p:nvSpPr>
        <p:spPr>
          <a:xfrm>
            <a:off x="457200" y="1600200"/>
            <a:ext cx="8229600" cy="4277072"/>
          </a:xfrm>
        </p:spPr>
        <p:txBody>
          <a:bodyPr>
            <a:noAutofit/>
          </a:bodyPr>
          <a:lstStyle/>
          <a:p>
            <a:pPr marL="0" indent="0">
              <a:buNone/>
            </a:pPr>
            <a:r>
              <a:rPr lang="en-GB" sz="1800" dirty="0">
                <a:solidFill>
                  <a:srgbClr val="000000"/>
                </a:solidFill>
                <a:latin typeface="Arial" panose="020B0604020202020204" pitchFamily="34" charset="0"/>
                <a:hlinkClick r:id="rId2"/>
              </a:rPr>
              <a:t>j</a:t>
            </a:r>
            <a:r>
              <a:rPr lang="en-GB" sz="1800" b="0" i="0" dirty="0">
                <a:solidFill>
                  <a:srgbClr val="000000"/>
                </a:solidFill>
                <a:effectLst/>
                <a:latin typeface="Arial" panose="020B0604020202020204" pitchFamily="34" charset="0"/>
                <a:hlinkClick r:id="rId2"/>
              </a:rPr>
              <a:t>ayne.stillman@hants.gov.uk</a:t>
            </a:r>
            <a:endParaRPr lang="en-GB" sz="1800" b="0" i="0" dirty="0">
              <a:solidFill>
                <a:srgbClr val="000000"/>
              </a:solidFill>
              <a:effectLst/>
              <a:latin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a:p>
            <a:pPr marL="0" indent="0">
              <a:buNone/>
            </a:pPr>
            <a:endParaRPr lang="en-GB" sz="1200" dirty="0">
              <a:latin typeface="Arial" panose="020B0604020202020204" pitchFamily="34" charset="0"/>
              <a:cs typeface="Arial" panose="020B0604020202020204" pitchFamily="34" charset="0"/>
            </a:endParaRPr>
          </a:p>
          <a:p>
            <a:pPr marL="0" indent="0">
              <a:buNone/>
            </a:pPr>
            <a:endParaRPr lang="en-GB" sz="1200" dirty="0">
              <a:latin typeface="Arial" panose="020B0604020202020204" pitchFamily="34" charset="0"/>
              <a:cs typeface="Arial" panose="020B0604020202020204" pitchFamily="34" charset="0"/>
            </a:endParaRPr>
          </a:p>
          <a:p>
            <a:pPr marL="0" indent="0">
              <a:buNone/>
            </a:pPr>
            <a:endParaRPr lang="en-GB" sz="1200" dirty="0">
              <a:latin typeface="Arial" panose="020B0604020202020204" pitchFamily="34" charset="0"/>
              <a:cs typeface="Arial" panose="020B0604020202020204" pitchFamily="34" charset="0"/>
            </a:endParaRPr>
          </a:p>
          <a:p>
            <a:pPr marL="0" indent="0">
              <a:buNone/>
            </a:pPr>
            <a:endParaRPr lang="en-GB" sz="1200" dirty="0">
              <a:latin typeface="Arial" panose="020B0604020202020204" pitchFamily="34" charset="0"/>
              <a:cs typeface="Arial" panose="020B0604020202020204" pitchFamily="34" charset="0"/>
            </a:endParaRPr>
          </a:p>
          <a:p>
            <a:pPr marL="0" indent="0">
              <a:buNone/>
            </a:pPr>
            <a:endParaRPr lang="en-GB" sz="1200" dirty="0">
              <a:latin typeface="Arial" panose="020B0604020202020204" pitchFamily="34" charset="0"/>
              <a:cs typeface="Arial" panose="020B0604020202020204" pitchFamily="34" charset="0"/>
            </a:endParaRPr>
          </a:p>
          <a:p>
            <a:pPr marL="0" indent="0">
              <a:buNone/>
            </a:pPr>
            <a:endParaRPr lang="en-GB" sz="1200" dirty="0">
              <a:latin typeface="Arial" panose="020B0604020202020204" pitchFamily="34" charset="0"/>
              <a:cs typeface="Arial" panose="020B0604020202020204" pitchFamily="34" charset="0"/>
            </a:endParaRPr>
          </a:p>
          <a:p>
            <a:pPr marL="0" indent="0">
              <a:buNone/>
            </a:pPr>
            <a:endParaRPr lang="en-GB" sz="1200" dirty="0">
              <a:latin typeface="Arial" panose="020B0604020202020204" pitchFamily="34" charset="0"/>
              <a:cs typeface="Arial" panose="020B0604020202020204" pitchFamily="34" charset="0"/>
            </a:endParaRPr>
          </a:p>
          <a:p>
            <a:pPr marL="0" indent="0">
              <a:buNone/>
            </a:pPr>
            <a:endParaRPr lang="en-GB" sz="1200" dirty="0">
              <a:latin typeface="Arial" panose="020B0604020202020204" pitchFamily="34" charset="0"/>
              <a:cs typeface="Arial" panose="020B0604020202020204" pitchFamily="34" charset="0"/>
            </a:endParaRPr>
          </a:p>
          <a:p>
            <a:pPr marL="0" indent="0">
              <a:buNone/>
            </a:pPr>
            <a:endParaRPr lang="en-GB" sz="1200" dirty="0">
              <a:latin typeface="Arial" panose="020B0604020202020204" pitchFamily="34" charset="0"/>
              <a:cs typeface="Arial" panose="020B0604020202020204" pitchFamily="34" charset="0"/>
            </a:endParaRPr>
          </a:p>
          <a:p>
            <a:pPr marL="0" indent="0">
              <a:buNone/>
            </a:pPr>
            <a:endParaRPr lang="en-GB" sz="1200" dirty="0">
              <a:latin typeface="Arial" panose="020B0604020202020204" pitchFamily="34" charset="0"/>
              <a:cs typeface="Arial" panose="020B0604020202020204" pitchFamily="34" charset="0"/>
            </a:endParaRPr>
          </a:p>
          <a:p>
            <a:pPr marL="0" indent="0">
              <a:buNone/>
            </a:pPr>
            <a:endParaRPr lang="en-GB" sz="1200" dirty="0">
              <a:latin typeface="Arial" panose="020B0604020202020204" pitchFamily="34" charset="0"/>
              <a:cs typeface="Arial" panose="020B0604020202020204" pitchFamily="34" charset="0"/>
            </a:endParaRPr>
          </a:p>
          <a:p>
            <a:pPr marL="0" indent="0" fontAlgn="auto" hangingPunct="1">
              <a:spcBef>
                <a:spcPts val="700"/>
              </a:spcBef>
              <a:buNone/>
              <a:tabLst>
                <a:tab pos="2865755" algn="ctr"/>
                <a:tab pos="5731510" algn="r"/>
              </a:tabLst>
            </a:pPr>
            <a:r>
              <a:rPr lang="en-GB" sz="1600" dirty="0">
                <a:effectLst/>
                <a:latin typeface="Arial" panose="020B0604020202020204" pitchFamily="34" charset="0"/>
                <a:ea typeface="Times New Roman" panose="02020603050405020304" pitchFamily="18" charset="0"/>
                <a:cs typeface="Arial" panose="020B0604020202020204" pitchFamily="34" charset="0"/>
              </a:rPr>
              <a:t>For further details on the full range of services available please contact us using the following email:</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fontAlgn="auto" hangingPunct="1">
              <a:spcBef>
                <a:spcPts val="700"/>
              </a:spcBef>
              <a:buNone/>
              <a:tabLst>
                <a:tab pos="2865755" algn="ctr"/>
                <a:tab pos="5731510" algn="r"/>
              </a:tabLst>
            </a:pPr>
            <a:r>
              <a:rPr lang="en-GB" sz="16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3"/>
              </a:rPr>
              <a:t>htlcdev@hants.gov.uk</a:t>
            </a:r>
            <a:r>
              <a:rPr lang="en-GB" sz="1600" dirty="0">
                <a:effectLst/>
                <a:latin typeface="Arial" panose="020B0604020202020204" pitchFamily="34" charset="0"/>
                <a:ea typeface="Times New Roman" panose="02020603050405020304" pitchFamily="18" charset="0"/>
                <a:cs typeface="Arial" panose="020B0604020202020204" pitchFamily="34" charset="0"/>
              </a:rPr>
              <a:t> </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DBFD2560-669F-47E1-8CD7-CB9D101C440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986860" y="1687"/>
            <a:ext cx="2139950" cy="835025"/>
          </a:xfrm>
          <a:prstGeom prst="rect">
            <a:avLst/>
          </a:prstGeom>
          <a:noFill/>
        </p:spPr>
      </p:pic>
      <p:sp>
        <p:nvSpPr>
          <p:cNvPr id="8" name="Text Box 2">
            <a:extLst>
              <a:ext uri="{FF2B5EF4-FFF2-40B4-BE49-F238E27FC236}">
                <a16:creationId xmlns:a16="http://schemas.microsoft.com/office/drawing/2014/main" id="{A78C4D6B-04E0-47A9-9B2C-2558ACA21BBE}"/>
              </a:ext>
            </a:extLst>
          </p:cNvPr>
          <p:cNvSpPr txBox="1">
            <a:spLocks noChangeArrowheads="1"/>
          </p:cNvSpPr>
          <p:nvPr/>
        </p:nvSpPr>
        <p:spPr bwMode="auto">
          <a:xfrm>
            <a:off x="0" y="0"/>
            <a:ext cx="4067944"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spcAft>
                <a:spcPts val="0"/>
              </a:spcAft>
            </a:pPr>
            <a:r>
              <a:rPr lang="en-GB" sz="1800" b="0" kern="0" dirty="0">
                <a:solidFill>
                  <a:srgbClr val="FFFFFF"/>
                </a:solidFill>
                <a:effectLst/>
                <a:latin typeface="Arial"/>
                <a:ea typeface="Times New Roman"/>
              </a:rPr>
              <a:t>HIAS MOODLE OPEN RESOURCE</a:t>
            </a:r>
            <a:endParaRPr lang="en-GB" sz="1800" b="1" kern="0" dirty="0">
              <a:solidFill>
                <a:srgbClr val="FFFFFF"/>
              </a:solidFill>
              <a:effectLst/>
              <a:latin typeface="Arial"/>
              <a:ea typeface="Times New Roman"/>
            </a:endParaRPr>
          </a:p>
        </p:txBody>
      </p:sp>
      <p:pic>
        <p:nvPicPr>
          <p:cNvPr id="9" name="Picture 8">
            <a:extLst>
              <a:ext uri="{FF2B5EF4-FFF2-40B4-BE49-F238E27FC236}">
                <a16:creationId xmlns:a16="http://schemas.microsoft.com/office/drawing/2014/main" id="{30BCA666-65D0-8834-263C-DE14A3DB251E}"/>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157149" y="6308551"/>
            <a:ext cx="1951355" cy="504825"/>
          </a:xfrm>
          <a:prstGeom prst="rect">
            <a:avLst/>
          </a:prstGeom>
          <a:noFill/>
          <a:ln>
            <a:noFill/>
          </a:ln>
        </p:spPr>
      </p:pic>
    </p:spTree>
    <p:extLst>
      <p:ext uri="{BB962C8B-B14F-4D97-AF65-F5344CB8AC3E}">
        <p14:creationId xmlns:p14="http://schemas.microsoft.com/office/powerpoint/2010/main" val="27129332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haredContentType xmlns="Microsoft.SharePoint.Taxonomy.ContentTypeSync" SourceId="3c5dbf34-c73a-430c-9290-9174ad787734" ContentTypeId="0x0101004E1B537BC2B2AD43A5AF5311D732D3AAD4" PreviousValue="false"/>
</file>

<file path=customXml/item2.xml><?xml version="1.0" encoding="utf-8"?>
<?mso-contentType ?>
<p:Policy xmlns:p="office.server.policy" id="" local="true">
  <p:Name>HCC Default Document</p:Name>
  <p:Description/>
  <p:Statement/>
  <p:PolicyItems>
    <p:PolicyItem featureId="Microsoft.Office.RecordsManagement.PolicyFeatures.Expiration" staticId="0x0101004E1B537BC2B2AD43A5AF5311D732D3AA|1208973698" UniqueId="7962c2ff-e67b-4a9b-a32b-eab0d2d90b59">
      <p:Name>Retention</p:Name>
      <p:Description>Automatic scheduling of content for processing, and performing a retention action on content that has reached its due date.</p:Description>
      <p:CustomData>
        <Schedules nextStageId="2">
          <Schedule type="Default">
            <stages>
              <data stageId="1">
                <formula id="Microsoft.Office.RecordsManagement.PolicyFeatures.Expiration.Formula.BuiltIn">
                  <number>2</number>
                  <property>Modified</property>
                  <propertyId>28cf69c5-fa48-462a-b5cd-27b6f9d2bd5f</propertyId>
                  <period>years</period>
                </formula>
                <action type="action" id="Microsoft.Office.RecordsManagement.PolicyFeatures.Expiration.Action.MoveToRecycleBin"/>
              </data>
            </stages>
          </Schedule>
        </Schedules>
      </p:CustomData>
    </p:PolicyItem>
  </p:PolicyItems>
</p:Policy>
</file>

<file path=customXml/item3.xml><?xml version="1.0" encoding="utf-8"?>
<p:properties xmlns:p="http://schemas.microsoft.com/office/2006/metadata/properties" xmlns:xsi="http://www.w3.org/2001/XMLSchema-instance" xmlns:pc="http://schemas.microsoft.com/office/infopath/2007/PartnerControls">
  <documentManagement>
    <Item_x0020_ID xmlns="c5dbf80e-f509-45f6-9fe5-406e3eefabbb" xsi:nil="true"/>
    <Active_x0020_Document xmlns="c5dbf80e-f509-45f6-9fe5-406e3eefabbb">true</Active_x0020_Document>
    <cf18ccb67a8c47b4a12d68c41e3eb221 xmlns="c5dbf80e-f509-45f6-9fe5-406e3eefabbb">
      <Terms xmlns="http://schemas.microsoft.com/office/infopath/2007/PartnerControls"/>
    </cf18ccb67a8c47b4a12d68c41e3eb221>
    <b69c1225d66f4592aad556adef381b58 xmlns="c5dbf80e-f509-45f6-9fe5-406e3eefabbb">
      <Terms xmlns="http://schemas.microsoft.com/office/infopath/2007/PartnerControls">
        <TermInfo xmlns="http://schemas.microsoft.com/office/infopath/2007/PartnerControls">
          <TermName xmlns="http://schemas.microsoft.com/office/infopath/2007/PartnerControls">Resources</TermName>
          <TermId xmlns="http://schemas.microsoft.com/office/infopath/2007/PartnerControls">571c2800-72bf-45a6-af5b-41d361c67c4b</TermId>
        </TermInfo>
      </Terms>
    </b69c1225d66f4592aad556adef381b58>
    <TaxCatchAll xmlns="c5dbf80e-f509-45f6-9fe5-406e3eefabbb">
      <Value>2</Value>
    </TaxCatchAll>
    <hc632fe273cb498aa970207d30c3b1d8 xmlns="c5dbf80e-f509-45f6-9fe5-406e3eefabbb">
      <Terms xmlns="http://schemas.microsoft.com/office/infopath/2007/PartnerControls"/>
    </hc632fe273cb498aa970207d30c3b1d8>
    <_dlc_ExpireDateSaved xmlns="http://schemas.microsoft.com/sharepoint/v3" xsi:nil="true"/>
    <_dlc_ExpireDate xmlns="http://schemas.microsoft.com/sharepoint/v3">2022-12-09T14:20:10+00:00</_dlc_ExpireDate>
    <_dlc_DocId xmlns="fa95bd46-1d7e-4cee-b7b8-7c1cf802ed0d">EIPDDOCID-112225740-125867</_dlc_DocId>
    <_dlc_DocIdUrl xmlns="fa95bd46-1d7e-4cee-b7b8-7c1cf802ed0d">
      <Url>https://hants.sharepoint.com/sites/EIPD/_layouts/15/DocIdRedir.aspx?ID=EIPDDOCID-112225740-125867</Url>
      <Description>EIPDDOCID-112225740-125867</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Schools Curriculum Development" ma:contentTypeID="0x0101004E1B537BC2B2AD43A5AF5311D732D3AAD4008106FDD5F222014B89A4038B620AB032" ma:contentTypeVersion="35" ma:contentTypeDescription="" ma:contentTypeScope="" ma:versionID="f77109aa72f1999359d581fdc0c77132">
  <xsd:schema xmlns:xsd="http://www.w3.org/2001/XMLSchema" xmlns:xs="http://www.w3.org/2001/XMLSchema" xmlns:p="http://schemas.microsoft.com/office/2006/metadata/properties" xmlns:ns1="http://schemas.microsoft.com/sharepoint/v3" xmlns:ns2="c5dbf80e-f509-45f6-9fe5-406e3eefabbb" xmlns:ns3="fa95bd46-1d7e-4cee-b7b8-7c1cf802ed0d" targetNamespace="http://schemas.microsoft.com/office/2006/metadata/properties" ma:root="true" ma:fieldsID="6522aa1a5be1fc26376cedfcd11c3207" ns1:_="" ns2:_="" ns3:_="">
    <xsd:import namespace="http://schemas.microsoft.com/sharepoint/v3"/>
    <xsd:import namespace="c5dbf80e-f509-45f6-9fe5-406e3eefabbb"/>
    <xsd:import namespace="fa95bd46-1d7e-4cee-b7b8-7c1cf802ed0d"/>
    <xsd:element name="properties">
      <xsd:complexType>
        <xsd:sequence>
          <xsd:element name="documentManagement">
            <xsd:complexType>
              <xsd:all>
                <xsd:element ref="ns2:hc632fe273cb498aa970207d30c3b1d8" minOccurs="0"/>
                <xsd:element ref="ns2:TaxCatchAll" minOccurs="0"/>
                <xsd:element ref="ns2:TaxCatchAllLabel" minOccurs="0"/>
                <xsd:element ref="ns2:Item_x0020_ID" minOccurs="0"/>
                <xsd:element ref="ns2:Active_x0020_Document" minOccurs="0"/>
                <xsd:element ref="ns1:_dlc_Exempt" minOccurs="0"/>
                <xsd:element ref="ns1:_dlc_ExpireDateSaved" minOccurs="0"/>
                <xsd:element ref="ns1:_dlc_ExpireDate" minOccurs="0"/>
                <xsd:element ref="ns2:b69c1225d66f4592aad556adef381b58" minOccurs="0"/>
                <xsd:element ref="ns2:cf18ccb67a8c47b4a12d68c41e3eb221"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4" nillable="true" ma:displayName="Exempt from Policy" ma:hidden="true" ma:internalName="_dlc_Exempt" ma:readOnly="true">
      <xsd:simpleType>
        <xsd:restriction base="dms:Unknown"/>
      </xsd:simpleType>
    </xsd:element>
    <xsd:element name="_dlc_ExpireDateSaved" ma:index="15" nillable="true" ma:displayName="Original Expiration Date" ma:hidden="true" ma:internalName="_dlc_ExpireDateSaved" ma:readOnly="true">
      <xsd:simpleType>
        <xsd:restriction base="dms:DateTime"/>
      </xsd:simpleType>
    </xsd:element>
    <xsd:element name="_dlc_ExpireDate" ma:index="16" nillable="true" ma:displayName="Expiration Date" ma:hidden="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5dbf80e-f509-45f6-9fe5-406e3eefabbb" elementFormDefault="qualified">
    <xsd:import namespace="http://schemas.microsoft.com/office/2006/documentManagement/types"/>
    <xsd:import namespace="http://schemas.microsoft.com/office/infopath/2007/PartnerControls"/>
    <xsd:element name="hc632fe273cb498aa970207d30c3b1d8" ma:index="8" nillable="true" ma:taxonomy="true" ma:internalName="hc632fe273cb498aa970207d30c3b1d8" ma:taxonomyFieldName="Document_x0020_Type" ma:displayName="Document Type" ma:indexed="true" ma:default="" ma:fieldId="{1c632fe2-73cb-498a-a970-207d30c3b1d8}" ma:sspId="3c5dbf34-c73a-430c-9290-9174ad787734" ma:termSetId="b599ea14-30b5-458d-8ef2-998774c2af30"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6d0ef310-0b20-4a46-a8a0-2fcdbc369b42}" ma:internalName="TaxCatchAll" ma:showField="CatchAllData" ma:web="fa95bd46-1d7e-4cee-b7b8-7c1cf802ed0d">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6d0ef310-0b20-4a46-a8a0-2fcdbc369b42}" ma:internalName="TaxCatchAllLabel" ma:readOnly="true" ma:showField="CatchAllDataLabel" ma:web="fa95bd46-1d7e-4cee-b7b8-7c1cf802ed0d">
      <xsd:complexType>
        <xsd:complexContent>
          <xsd:extension base="dms:MultiChoiceLookup">
            <xsd:sequence>
              <xsd:element name="Value" type="dms:Lookup" maxOccurs="unbounded" minOccurs="0" nillable="true"/>
            </xsd:sequence>
          </xsd:extension>
        </xsd:complexContent>
      </xsd:complexType>
    </xsd:element>
    <xsd:element name="Item_x0020_ID" ma:index="12" nillable="true" ma:displayName="Item ID" ma:internalName="Item_x0020_ID">
      <xsd:simpleType>
        <xsd:restriction base="dms:Text">
          <xsd:maxLength value="255"/>
        </xsd:restriction>
      </xsd:simpleType>
    </xsd:element>
    <xsd:element name="Active_x0020_Document" ma:index="13" nillable="true" ma:displayName="Active Document" ma:default="1" ma:internalName="Active_x0020_Document">
      <xsd:simpleType>
        <xsd:restriction base="dms:Boolean"/>
      </xsd:simpleType>
    </xsd:element>
    <xsd:element name="b69c1225d66f4592aad556adef381b58" ma:index="17" ma:taxonomy="true" ma:internalName="b69c1225d66f4592aad556adef381b58" ma:taxonomyFieldName="Schools_x0020_Curriculum_x0020_Development" ma:displayName="Schools Curriculum Development" ma:indexed="true" ma:readOnly="false" ma:default="" ma:fieldId="{b69c1225-d66f-4592-aad5-56adef381b58}" ma:sspId="3c5dbf34-c73a-430c-9290-9174ad787734" ma:termSetId="16612f01-3fa4-44b9-8a42-b42d98d023fe" ma:anchorId="00000000-0000-0000-0000-000000000000" ma:open="false" ma:isKeyword="false">
      <xsd:complexType>
        <xsd:sequence>
          <xsd:element ref="pc:Terms" minOccurs="0" maxOccurs="1"/>
        </xsd:sequence>
      </xsd:complexType>
    </xsd:element>
    <xsd:element name="cf18ccb67a8c47b4a12d68c41e3eb221" ma:index="19" nillable="true" ma:taxonomy="true" ma:internalName="cf18ccb67a8c47b4a12d68c41e3eb221" ma:taxonomyFieldName="Schools" ma:displayName="Schools" ma:indexed="true" ma:default="" ma:fieldId="{cf18ccb6-7a8c-47b4-a12d-68c41e3eb221}" ma:sspId="3c5dbf34-c73a-430c-9290-9174ad787734" ma:termSetId="79767edf-74f4-4f98-8450-f3c58a891fe6"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a95bd46-1d7e-4cee-b7b8-7c1cf802ed0d" elementFormDefault="qualified">
    <xsd:import namespace="http://schemas.microsoft.com/office/2006/documentManagement/types"/>
    <xsd:import namespace="http://schemas.microsoft.com/office/infopath/2007/PartnerControls"/>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Version=16.0.0.0, Culture=neutral, PublicKeyToken=71e9bce111e9429c</Assembly>
    <Class>Microsoft.Office.RecordsManagement.Internal.UpdateExpireDate</Class>
    <Data/>
    <Filter/>
  </Receiver>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32D78A5-B748-4864-9E2C-6B89AF61D918}">
  <ds:schemaRefs>
    <ds:schemaRef ds:uri="Microsoft.SharePoint.Taxonomy.ContentTypeSync"/>
  </ds:schemaRefs>
</ds:datastoreItem>
</file>

<file path=customXml/itemProps2.xml><?xml version="1.0" encoding="utf-8"?>
<ds:datastoreItem xmlns:ds="http://schemas.openxmlformats.org/officeDocument/2006/customXml" ds:itemID="{F5F36467-ED64-4E21-9296-96CBD08B7783}">
  <ds:schemaRefs>
    <ds:schemaRef ds:uri="office.server.policy"/>
  </ds:schemaRefs>
</ds:datastoreItem>
</file>

<file path=customXml/itemProps3.xml><?xml version="1.0" encoding="utf-8"?>
<ds:datastoreItem xmlns:ds="http://schemas.openxmlformats.org/officeDocument/2006/customXml" ds:itemID="{109BFF5A-AA0D-466A-BC11-0FC1DE6690A1}">
  <ds:schemaRef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c5dbf80e-f509-45f6-9fe5-406e3eefabbb"/>
    <ds:schemaRef ds:uri="fa95bd46-1d7e-4cee-b7b8-7c1cf802ed0d"/>
    <ds:schemaRef ds:uri="http://www.w3.org/XML/1998/namespace"/>
  </ds:schemaRefs>
</ds:datastoreItem>
</file>

<file path=customXml/itemProps4.xml><?xml version="1.0" encoding="utf-8"?>
<ds:datastoreItem xmlns:ds="http://schemas.openxmlformats.org/officeDocument/2006/customXml" ds:itemID="{0133623B-7DF3-4778-A935-9B4DC328DC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5dbf80e-f509-45f6-9fe5-406e3eefabbb"/>
    <ds:schemaRef ds:uri="fa95bd46-1d7e-4cee-b7b8-7c1cf802ed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2D7B66FE-B43F-468B-A140-851ECC9C6C7F}">
  <ds:schemaRefs>
    <ds:schemaRef ds:uri="http://schemas.microsoft.com/sharepoint/v3/contenttype/forms"/>
  </ds:schemaRefs>
</ds:datastoreItem>
</file>

<file path=customXml/itemProps6.xml><?xml version="1.0" encoding="utf-8"?>
<ds:datastoreItem xmlns:ds="http://schemas.openxmlformats.org/officeDocument/2006/customXml" ds:itemID="{63C92297-0546-4B3E-83F8-1D6DD7F263B1}">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228</TotalTime>
  <Words>791</Words>
  <Application>Microsoft Office PowerPoint</Application>
  <PresentationFormat>On-screen Show (4:3)</PresentationFormat>
  <Paragraphs>94</Paragraphs>
  <Slides>10</Slides>
  <Notes>4</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10</vt:i4>
      </vt:variant>
    </vt:vector>
  </HeadingPairs>
  <TitlesOfParts>
    <vt:vector size="18" baseType="lpstr">
      <vt:lpstr>Arial</vt:lpstr>
      <vt:lpstr>Calibri</vt:lpstr>
      <vt:lpstr>Calibri Light</vt:lpstr>
      <vt:lpstr>Courier Std</vt:lpstr>
      <vt:lpstr>Office Theme</vt:lpstr>
      <vt:lpstr>Simple Light</vt:lpstr>
      <vt:lpstr>Office Theme</vt:lpstr>
      <vt:lpstr>Office Theme</vt:lpstr>
      <vt:lpstr>A guide across the assessment objectives to create a portfolio of work for KS4 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Art</vt:lpstr>
      <vt:lpstr>Upcoming courses</vt:lpstr>
    </vt:vector>
  </TitlesOfParts>
  <Company>Hampshire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cseihtsw</dc:creator>
  <cp:lastModifiedBy>Richardson, Hannah</cp:lastModifiedBy>
  <cp:revision>12</cp:revision>
  <dcterms:created xsi:type="dcterms:W3CDTF">2018-12-07T10:51:09Z</dcterms:created>
  <dcterms:modified xsi:type="dcterms:W3CDTF">2023-03-14T13:15:52Z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0x0101004E1B537BC2B2AD43A5AF5311D732D3AAD4008106FDD5F222014B89A4038B620AB032</vt:lpwstr>
  </property>
  <property fmtid="{D5CDD505-2E9C-101B-9397-08002B2CF9AE}" pid="3" name="_dlc_policyId">
    <vt:lpwstr>0x0101004E1B537BC2B2AD43A5AF5311D732D3AA|1208973698</vt:lpwstr>
  </property>
  <property fmtid="{D5CDD505-2E9C-101B-9397-08002B2CF9AE}" pid="4" name="ItemRetentionFormula">
    <vt:lpwstr>&lt;formula id="Microsoft.Office.RecordsManagement.PolicyFeatures.Expiration.Formula.BuiltIn"&gt;&lt;number&gt;2&lt;/number&gt;&lt;property&gt;Modified&lt;/property&gt;&lt;propertyId&gt;28cf69c5-fa48-462a-b5cd-27b6f9d2bd5f&lt;/propertyId&gt;&lt;period&gt;years&lt;/period&gt;&lt;/formula&gt;</vt:lpwstr>
  </property>
  <property fmtid="{D5CDD505-2E9C-101B-9397-08002B2CF9AE}" pid="5" name="_dlc_DocIdItemGuid">
    <vt:lpwstr>3814b9cc-44d2-4a27-890e-de589560e62d</vt:lpwstr>
  </property>
  <property fmtid="{D5CDD505-2E9C-101B-9397-08002B2CF9AE}" pid="6" name="Schools Curriculum Development">
    <vt:lpwstr>2;#Resources|571c2800-72bf-45a6-af5b-41d361c67c4b</vt:lpwstr>
  </property>
  <property fmtid="{D5CDD505-2E9C-101B-9397-08002B2CF9AE}" pid="7" name="Schools">
    <vt:lpwstr/>
  </property>
  <property fmtid="{D5CDD505-2E9C-101B-9397-08002B2CF9AE}" pid="8" name="gb8bf03d005a4f3ba05b6f29b0f642b4">
    <vt:lpwstr/>
  </property>
  <property fmtid="{D5CDD505-2E9C-101B-9397-08002B2CF9AE}" pid="9" name="Teaching_x0020_and_x0020_Leadership_x0020_College_x0020_Business_x0020_Planning">
    <vt:lpwstr/>
  </property>
  <property fmtid="{D5CDD505-2E9C-101B-9397-08002B2CF9AE}" pid="10" name="Document Type">
    <vt:lpwstr/>
  </property>
  <property fmtid="{D5CDD505-2E9C-101B-9397-08002B2CF9AE}" pid="11" name="Teaching and Leadership College Business Planning">
    <vt:lpwstr/>
  </property>
</Properties>
</file>