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933" r:id="rId1"/>
    <p:sldMasterId id="2147487698" r:id="rId2"/>
    <p:sldMasterId id="2147483658" r:id="rId3"/>
    <p:sldMasterId id="2147487732" r:id="rId4"/>
    <p:sldMasterId id="2147483648" r:id="rId5"/>
  </p:sldMasterIdLst>
  <p:notesMasterIdLst>
    <p:notesMasterId r:id="rId21"/>
  </p:notesMasterIdLst>
  <p:sldIdLst>
    <p:sldId id="272" r:id="rId6"/>
    <p:sldId id="273" r:id="rId7"/>
    <p:sldId id="262" r:id="rId8"/>
    <p:sldId id="274" r:id="rId9"/>
    <p:sldId id="275" r:id="rId10"/>
    <p:sldId id="276" r:id="rId11"/>
    <p:sldId id="277" r:id="rId12"/>
    <p:sldId id="278" r:id="rId13"/>
    <p:sldId id="279" r:id="rId14"/>
    <p:sldId id="280" r:id="rId15"/>
    <p:sldId id="281" r:id="rId16"/>
    <p:sldId id="282" r:id="rId17"/>
    <p:sldId id="263" r:id="rId18"/>
    <p:sldId id="264" r:id="rId19"/>
    <p:sldId id="26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3C3294-4B94-4925-9E20-0B010B3218EC}" v="1" dt="2023-04-20T12:32:36.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98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0AF34-A8DB-47FC-8BBE-2D4E8F86596C}" type="datetimeFigureOut">
              <a:rPr lang="en-GB" smtClean="0"/>
              <a:t>25/04/2023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454BB-4DDE-4F94-8B31-D226506F1516}" type="slidenum">
              <a:rPr lang="en-GB" smtClean="0"/>
              <a:t>‹#›</a:t>
            </a:fld>
            <a:endParaRPr lang="en-GB"/>
          </a:p>
        </p:txBody>
      </p:sp>
    </p:spTree>
    <p:extLst>
      <p:ext uri="{BB962C8B-B14F-4D97-AF65-F5344CB8AC3E}">
        <p14:creationId xmlns:p14="http://schemas.microsoft.com/office/powerpoint/2010/main" val="3761226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1435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1790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16010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EF4EB-BDB2-55B3-37E4-673208C991A4}"/>
              </a:ext>
            </a:extLst>
          </p:cNvPr>
          <p:cNvSpPr/>
          <p:nvPr userDrawn="1"/>
        </p:nvSpPr>
        <p:spPr>
          <a:xfrm>
            <a:off x="7596336" y="4653136"/>
            <a:ext cx="2376264"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916831"/>
            <a:ext cx="8229600" cy="40324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a:extLst>
              <a:ext uri="{FF2B5EF4-FFF2-40B4-BE49-F238E27FC236}">
                <a16:creationId xmlns:a16="http://schemas.microsoft.com/office/drawing/2014/main" id="{D3B8C6FF-12DA-43F3-0AEE-3BDF3B5BE85B}"/>
              </a:ext>
            </a:extLst>
          </p:cNvPr>
          <p:cNvSpPr/>
          <p:nvPr userDrawn="1"/>
        </p:nvSpPr>
        <p:spPr>
          <a:xfrm>
            <a:off x="7524328" y="4509120"/>
            <a:ext cx="2088232"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457200" y="1916831"/>
            <a:ext cx="8229600" cy="40324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FE655BFB-F31D-8D46-A5CA-CB748F1A5685}"/>
              </a:ext>
            </a:extLst>
          </p:cNvPr>
          <p:cNvSpPr/>
          <p:nvPr userDrawn="1"/>
        </p:nvSpPr>
        <p:spPr>
          <a:xfrm>
            <a:off x="7596336" y="4653136"/>
            <a:ext cx="2376264"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D4EFD7-0423-A3FC-7732-BC3FCF0CC7BD}"/>
              </a:ext>
            </a:extLst>
          </p:cNvPr>
          <p:cNvSpPr/>
          <p:nvPr userDrawn="1"/>
        </p:nvSpPr>
        <p:spPr>
          <a:xfrm>
            <a:off x="7596336" y="4653136"/>
            <a:ext cx="2376264"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04D589-2E2E-470A-A789-FF8195893D18}"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DAF31C-C18F-438D-9929-A9FE968F96B8}" type="slidenum">
              <a:rPr lang="en-GB" smtClean="0"/>
              <a:t>‹#›</a:t>
            </a:fld>
            <a:endParaRPr lang="en-GB"/>
          </a:p>
        </p:txBody>
      </p:sp>
    </p:spTree>
    <p:extLst>
      <p:ext uri="{BB962C8B-B14F-4D97-AF65-F5344CB8AC3E}">
        <p14:creationId xmlns:p14="http://schemas.microsoft.com/office/powerpoint/2010/main" val="394448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71614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EFD23-5F8F-45F7-AED0-145E4C393D5C}"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361443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4EFD23-5F8F-45F7-AED0-145E4C393D5C}"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73923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4EFD23-5F8F-45F7-AED0-145E4C393D5C}" type="datetimeFigureOut">
              <a:rPr lang="en-GB" smtClean="0"/>
              <a:t>25/04/2023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173317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4EFD23-5F8F-45F7-AED0-145E4C393D5C}"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0458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EFD23-5F8F-45F7-AED0-145E4C393D5C}"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49797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EFD23-5F8F-45F7-AED0-145E4C393D5C}"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345829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EFD23-5F8F-45F7-AED0-145E4C393D5C}"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a:p>
        </p:txBody>
      </p:sp>
    </p:spTree>
    <p:extLst>
      <p:ext uri="{BB962C8B-B14F-4D97-AF65-F5344CB8AC3E}">
        <p14:creationId xmlns:p14="http://schemas.microsoft.com/office/powerpoint/2010/main" val="207710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EFD23-5F8F-45F7-AED0-145E4C393D5C}" type="datetimeFigureOut">
              <a:rPr lang="en-GB" smtClean="0"/>
              <a:t>25/04/2023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752B4-8509-4D01-8000-3C423673AE0A}" type="slidenum">
              <a:rPr lang="en-GB" smtClean="0"/>
              <a:t>‹#›</a:t>
            </a:fld>
            <a:endParaRPr lang="en-GB"/>
          </a:p>
        </p:txBody>
      </p:sp>
    </p:spTree>
    <p:extLst>
      <p:ext uri="{BB962C8B-B14F-4D97-AF65-F5344CB8AC3E}">
        <p14:creationId xmlns:p14="http://schemas.microsoft.com/office/powerpoint/2010/main" val="1642748714"/>
      </p:ext>
    </p:extLst>
  </p:cSld>
  <p:clrMap bg1="lt1" tx1="dk1" bg2="lt2" tx2="dk2" accent1="accent1" accent2="accent2" accent3="accent3" accent4="accent4" accent5="accent5" accent6="accent6" hlink="hlink" folHlink="folHlink"/>
  <p:sldLayoutIdLst>
    <p:sldLayoutId id="2147483649" r:id="rId1"/>
    <p:sldLayoutId id="2147487934" r:id="rId2"/>
    <p:sldLayoutId id="2147483651" r:id="rId3"/>
    <p:sldLayoutId id="2147483652" r:id="rId4"/>
    <p:sldLayoutId id="2147483653" r:id="rId5"/>
    <p:sldLayoutId id="2147483654" r:id="rId6"/>
    <p:sldLayoutId id="2147483655" r:id="rId7"/>
    <p:sldLayoutId id="2147483656" r:id="rId8"/>
    <p:sldLayoutId id="2147483657" r:id="rId9"/>
    <p:sldLayoutId id="2147487932"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61309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916113"/>
            <a:ext cx="8229600" cy="4033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35850" y="4652963"/>
            <a:ext cx="1889125" cy="2219325"/>
          </a:xfrm>
          <a:prstGeom prst="rect">
            <a:avLst/>
          </a:prstGeom>
          <a:noFill/>
          <a:ln w="9525">
            <a:noFill/>
            <a:miter lim="800000"/>
            <a:headEnd/>
            <a:tailEnd/>
          </a:ln>
        </p:spPr>
      </p:pic>
      <p:pic>
        <p:nvPicPr>
          <p:cNvPr id="1029"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11975" y="260350"/>
            <a:ext cx="1981200" cy="769938"/>
          </a:xfrm>
          <a:prstGeom prst="rect">
            <a:avLst/>
          </a:prstGeom>
          <a:noFill/>
          <a:ln w="9525">
            <a:noFill/>
            <a:miter lim="800000"/>
            <a:headEnd/>
            <a:tailEnd/>
          </a:ln>
        </p:spPr>
      </p:pic>
      <p:pic>
        <p:nvPicPr>
          <p:cNvPr id="1030" name="Picture 3"/>
          <p:cNvPicPr>
            <a:picLocks/>
          </p:cNvPicPr>
          <p:nvPr/>
        </p:nvPicPr>
        <p:blipFill>
          <a:blip r:embed="rId6">
            <a:extLst>
              <a:ext uri="{28A0092B-C50C-407E-A947-70E740481C1C}">
                <a14:useLocalDpi xmlns:a14="http://schemas.microsoft.com/office/drawing/2010/main"/>
              </a:ext>
            </a:extLst>
          </a:blip>
          <a:srcRect/>
          <a:stretch>
            <a:fillRect/>
          </a:stretch>
        </p:blipFill>
        <p:spPr bwMode="auto">
          <a:xfrm>
            <a:off x="395288" y="6062663"/>
            <a:ext cx="1912937" cy="508000"/>
          </a:xfrm>
          <a:prstGeom prst="rect">
            <a:avLst/>
          </a:prstGeom>
          <a:noFill/>
          <a:ln w="9525">
            <a:noFill/>
            <a:miter lim="800000"/>
            <a:headEnd/>
            <a:tailEnd/>
          </a:ln>
        </p:spPr>
      </p:pic>
      <p:sp>
        <p:nvSpPr>
          <p:cNvPr id="2" name="Rectangle 1">
            <a:extLst>
              <a:ext uri="{FF2B5EF4-FFF2-40B4-BE49-F238E27FC236}">
                <a16:creationId xmlns:a16="http://schemas.microsoft.com/office/drawing/2014/main" id="{6467EA86-A263-BFA5-4081-8205332CD871}"/>
              </a:ext>
            </a:extLst>
          </p:cNvPr>
          <p:cNvSpPr/>
          <p:nvPr userDrawn="1"/>
        </p:nvSpPr>
        <p:spPr>
          <a:xfrm>
            <a:off x="7596336" y="4653136"/>
            <a:ext cx="2376264"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7694" r:id="rId1"/>
    <p:sldLayoutId id="2147487931" r:id="rId2"/>
  </p:sldLayoutIdLst>
  <p:txStyles>
    <p:titleStyle>
      <a:lvl1pPr algn="l"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61309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916113"/>
            <a:ext cx="8229600" cy="4033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8" name="Picture 2"/>
          <p:cNvPicPr>
            <a:picLocks noChangeAspect="1" noChangeArrowheads="1"/>
          </p:cNvPicPr>
          <p:nvPr/>
        </p:nvPicPr>
        <p:blipFill>
          <a:blip r:embed="rId4"/>
          <a:srcRect/>
          <a:stretch>
            <a:fillRect/>
          </a:stretch>
        </p:blipFill>
        <p:spPr bwMode="auto">
          <a:xfrm>
            <a:off x="7435850" y="4652963"/>
            <a:ext cx="1889125" cy="2219325"/>
          </a:xfrm>
          <a:prstGeom prst="rect">
            <a:avLst/>
          </a:prstGeom>
          <a:noFill/>
          <a:ln w="9525">
            <a:noFill/>
            <a:miter lim="800000"/>
            <a:headEnd/>
            <a:tailEnd/>
          </a:ln>
        </p:spPr>
      </p:pic>
      <p:pic>
        <p:nvPicPr>
          <p:cNvPr id="1029" name="Picture 2"/>
          <p:cNvPicPr>
            <a:picLocks noChangeAspect="1" noChangeArrowheads="1"/>
          </p:cNvPicPr>
          <p:nvPr/>
        </p:nvPicPr>
        <p:blipFill>
          <a:blip r:embed="rId5"/>
          <a:srcRect/>
          <a:stretch>
            <a:fillRect/>
          </a:stretch>
        </p:blipFill>
        <p:spPr bwMode="auto">
          <a:xfrm>
            <a:off x="6911975" y="260350"/>
            <a:ext cx="1981200" cy="769938"/>
          </a:xfrm>
          <a:prstGeom prst="rect">
            <a:avLst/>
          </a:prstGeom>
          <a:noFill/>
          <a:ln w="9525">
            <a:noFill/>
            <a:miter lim="800000"/>
            <a:headEnd/>
            <a:tailEnd/>
          </a:ln>
        </p:spPr>
      </p:pic>
      <p:pic>
        <p:nvPicPr>
          <p:cNvPr id="1030" name="Picture 3"/>
          <p:cNvPicPr>
            <a:picLocks/>
          </p:cNvPicPr>
          <p:nvPr userDrawn="1"/>
        </p:nvPicPr>
        <p:blipFill>
          <a:blip r:embed="rId6"/>
          <a:srcRect/>
          <a:stretch>
            <a:fillRect/>
          </a:stretch>
        </p:blipFill>
        <p:spPr bwMode="auto">
          <a:xfrm>
            <a:off x="395288" y="6062663"/>
            <a:ext cx="1912937" cy="508000"/>
          </a:xfrm>
          <a:prstGeom prst="rect">
            <a:avLst/>
          </a:prstGeom>
          <a:noFill/>
          <a:ln w="9525">
            <a:noFill/>
            <a:miter lim="800000"/>
            <a:headEnd/>
            <a:tailEnd/>
          </a:ln>
        </p:spPr>
      </p:pic>
      <p:sp>
        <p:nvSpPr>
          <p:cNvPr id="2" name="Rectangle 1">
            <a:extLst>
              <a:ext uri="{FF2B5EF4-FFF2-40B4-BE49-F238E27FC236}">
                <a16:creationId xmlns:a16="http://schemas.microsoft.com/office/drawing/2014/main" id="{BF6875F5-43F2-989C-805B-FFF02287F2E1}"/>
              </a:ext>
            </a:extLst>
          </p:cNvPr>
          <p:cNvSpPr/>
          <p:nvPr userDrawn="1"/>
        </p:nvSpPr>
        <p:spPr>
          <a:xfrm>
            <a:off x="7596336" y="4653136"/>
            <a:ext cx="2376264"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63" r:id="rId1"/>
    <p:sldLayoutId id="2147483747" r:id="rId2"/>
  </p:sldLayoutIdLst>
  <p:txStyles>
    <p:titleStyle>
      <a:lvl1pPr algn="l"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1" y="274638"/>
            <a:ext cx="61309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916115"/>
            <a:ext cx="8229600" cy="4033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35851" y="4652965"/>
            <a:ext cx="1889125" cy="2219325"/>
          </a:xfrm>
          <a:prstGeom prst="rect">
            <a:avLst/>
          </a:prstGeom>
          <a:noFill/>
          <a:ln w="9525">
            <a:noFill/>
            <a:miter lim="800000"/>
            <a:headEnd/>
            <a:tailEnd/>
          </a:ln>
        </p:spPr>
      </p:pic>
      <p:pic>
        <p:nvPicPr>
          <p:cNvPr id="102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11975" y="260350"/>
            <a:ext cx="1981200" cy="769938"/>
          </a:xfrm>
          <a:prstGeom prst="rect">
            <a:avLst/>
          </a:prstGeom>
          <a:noFill/>
          <a:ln w="9525">
            <a:noFill/>
            <a:miter lim="800000"/>
            <a:headEnd/>
            <a:tailEnd/>
          </a:ln>
        </p:spPr>
      </p:pic>
      <p:pic>
        <p:nvPicPr>
          <p:cNvPr id="1030" name="Picture 3"/>
          <p:cNvPicPr>
            <a:picLocks/>
          </p:cNvPicPr>
          <p:nvPr userDrawn="1"/>
        </p:nvPicPr>
        <p:blipFill>
          <a:blip r:embed="rId5">
            <a:extLst>
              <a:ext uri="{28A0092B-C50C-407E-A947-70E740481C1C}">
                <a14:useLocalDpi xmlns:a14="http://schemas.microsoft.com/office/drawing/2010/main"/>
              </a:ext>
            </a:extLst>
          </a:blip>
          <a:srcRect/>
          <a:stretch>
            <a:fillRect/>
          </a:stretch>
        </p:blipFill>
        <p:spPr bwMode="auto">
          <a:xfrm>
            <a:off x="395289" y="6062663"/>
            <a:ext cx="1912937" cy="508000"/>
          </a:xfrm>
          <a:prstGeom prst="rect">
            <a:avLst/>
          </a:prstGeom>
          <a:noFill/>
          <a:ln w="9525">
            <a:noFill/>
            <a:miter lim="800000"/>
            <a:headEnd/>
            <a:tailEnd/>
          </a:ln>
        </p:spPr>
      </p:pic>
      <p:sp>
        <p:nvSpPr>
          <p:cNvPr id="2" name="Rectangle 1">
            <a:extLst>
              <a:ext uri="{FF2B5EF4-FFF2-40B4-BE49-F238E27FC236}">
                <a16:creationId xmlns:a16="http://schemas.microsoft.com/office/drawing/2014/main" id="{84DF55CA-6B72-2697-C24E-F61ABCA4D589}"/>
              </a:ext>
            </a:extLst>
          </p:cNvPr>
          <p:cNvSpPr/>
          <p:nvPr userDrawn="1"/>
        </p:nvSpPr>
        <p:spPr>
          <a:xfrm>
            <a:off x="7596336" y="4653136"/>
            <a:ext cx="2376264"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742" r:id="rId1"/>
  </p:sldLayoutIdLst>
  <p:txStyles>
    <p:titleStyle>
      <a:lvl1pPr algn="l"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304D589-2E2E-470A-A789-FF8195893D18}" type="datetimeFigureOut">
              <a:rPr lang="en-GB" smtClean="0"/>
              <a:t>25/04/2023</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DAF31C-C18F-438D-9929-A9FE968F96B8}" type="slidenum">
              <a:rPr lang="en-GB" smtClean="0"/>
              <a:t>‹#›</a:t>
            </a:fld>
            <a:endParaRPr lang="en-GB"/>
          </a:p>
        </p:txBody>
      </p:sp>
    </p:spTree>
    <p:extLst>
      <p:ext uri="{BB962C8B-B14F-4D97-AF65-F5344CB8AC3E}">
        <p14:creationId xmlns:p14="http://schemas.microsoft.com/office/powerpoint/2010/main" val="2033601133"/>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XrsD4oa-gb0" TargetMode="Externa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hyperlink" Target="https://en.wikipedia.org/wiki/Martin_Jennings" TargetMode="Externa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mailto:htlcdev@hants.gov.uk" TargetMode="External"/><Relationship Id="rId2" Type="http://schemas.openxmlformats.org/officeDocument/2006/relationships/hyperlink" Target="mailto:@jayne.stillman@hants.gov.uk"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hyperlink" Target="https://history.hias.hants.gov.uk/course/view.php?id=91" TargetMode="External"/><Relationship Id="rId13" Type="http://schemas.openxmlformats.org/officeDocument/2006/relationships/hyperlink" Target="https://assessment.hias.hants.gov.uk/course/view.php?id=20" TargetMode="External"/><Relationship Id="rId18" Type="http://schemas.openxmlformats.org/officeDocument/2006/relationships/image" Target="../media/image5.png"/><Relationship Id="rId3" Type="http://schemas.openxmlformats.org/officeDocument/2006/relationships/hyperlink" Target="https://english.hias.hants.gov.uk/course/view.php?id=740" TargetMode="External"/><Relationship Id="rId7" Type="http://schemas.openxmlformats.org/officeDocument/2006/relationships/hyperlink" Target="https://re.hias.hants.gov.uk/course/view.php?id=118" TargetMode="External"/><Relationship Id="rId12" Type="http://schemas.openxmlformats.org/officeDocument/2006/relationships/hyperlink" Target="https://designandtechnology.hias.hants.gov.uk/course/view.php?id=36#section-0" TargetMode="External"/><Relationship Id="rId17" Type="http://schemas.openxmlformats.org/officeDocument/2006/relationships/hyperlink" Target="https://languages.hias.hants.gov.uk/course/view.php?id=3" TargetMode="External"/><Relationship Id="rId2" Type="http://schemas.openxmlformats.org/officeDocument/2006/relationships/hyperlink" Target="https://hias-moodle.mylearningapp.com/mod/page/view.php?id=481" TargetMode="External"/><Relationship Id="rId16" Type="http://schemas.openxmlformats.org/officeDocument/2006/relationships/hyperlink" Target="https://hias-moodle.mylearningapp.com/course/view.php?id=156" TargetMode="External"/><Relationship Id="rId1" Type="http://schemas.openxmlformats.org/officeDocument/2006/relationships/slideLayout" Target="../slideLayouts/slideLayout2.xml"/><Relationship Id="rId6" Type="http://schemas.openxmlformats.org/officeDocument/2006/relationships/hyperlink" Target="https://geography.hias.hants.gov.uk/course/view.php?id=159" TargetMode="External"/><Relationship Id="rId11" Type="http://schemas.openxmlformats.org/officeDocument/2006/relationships/hyperlink" Target="https://art.hias.hants.gov.uk/course/view.php?id=35" TargetMode="External"/><Relationship Id="rId5" Type="http://schemas.openxmlformats.org/officeDocument/2006/relationships/hyperlink" Target="https://science.hias.hants.gov.uk/course/view.php?id=155" TargetMode="External"/><Relationship Id="rId15" Type="http://schemas.openxmlformats.org/officeDocument/2006/relationships/hyperlink" Target="https://sen.hias.hants.gov.uk/course/view.php?id=5" TargetMode="External"/><Relationship Id="rId10" Type="http://schemas.openxmlformats.org/officeDocument/2006/relationships/hyperlink" Target="https://computing.hias.hants.gov.uk/course/view.php?id=43" TargetMode="External"/><Relationship Id="rId19" Type="http://schemas.openxmlformats.org/officeDocument/2006/relationships/image" Target="../media/image4.png"/><Relationship Id="rId4" Type="http://schemas.openxmlformats.org/officeDocument/2006/relationships/hyperlink" Target="https://maths.hias.hants.gov.uk/course/view.php?id=218" TargetMode="External"/><Relationship Id="rId9" Type="http://schemas.openxmlformats.org/officeDocument/2006/relationships/hyperlink" Target="https://leadership.hias.hants.gov.uk/course/view.php?id=144" TargetMode="External"/><Relationship Id="rId14" Type="http://schemas.openxmlformats.org/officeDocument/2006/relationships/hyperlink" Target="https://hias-moodle.mylearningapp.com/course/view.php?id=8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image" Target="../media/image7.tmp"/><Relationship Id="rId7" Type="http://schemas.openxmlformats.org/officeDocument/2006/relationships/image" Target="../media/image11.tmp"/><Relationship Id="rId2" Type="http://schemas.openxmlformats.org/officeDocument/2006/relationships/image" Target="../media/image6.tmp"/><Relationship Id="rId1" Type="http://schemas.openxmlformats.org/officeDocument/2006/relationships/slideLayout" Target="../slideLayouts/slideLayout13.xml"/><Relationship Id="rId6" Type="http://schemas.openxmlformats.org/officeDocument/2006/relationships/image" Target="../media/image10.tmp"/><Relationship Id="rId11" Type="http://schemas.openxmlformats.org/officeDocument/2006/relationships/image" Target="../media/image4.png"/><Relationship Id="rId5" Type="http://schemas.openxmlformats.org/officeDocument/2006/relationships/image" Target="../media/image9.tmp"/><Relationship Id="rId10" Type="http://schemas.openxmlformats.org/officeDocument/2006/relationships/image" Target="../media/image14.png"/><Relationship Id="rId4" Type="http://schemas.openxmlformats.org/officeDocument/2006/relationships/image" Target="../media/image8.tmp"/><Relationship Id="rId9" Type="http://schemas.openxmlformats.org/officeDocument/2006/relationships/image" Target="../media/image13.tmp"/></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theartofeducation.edu/2016/04/05/step-step-guide-batik/" TargetMode="Externa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KpZO8y4Az_Q" TargetMode="External"/><Relationship Id="rId1" Type="http://schemas.openxmlformats.org/officeDocument/2006/relationships/slideLayout" Target="../slideLayouts/slideLayout1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628800"/>
            <a:ext cx="7772400" cy="1470025"/>
          </a:xfrm>
        </p:spPr>
        <p:txBody>
          <a:bodyPr>
            <a:normAutofit/>
          </a:bodyPr>
          <a:lstStyle/>
          <a:p>
            <a:pPr algn="l"/>
            <a:r>
              <a:rPr lang="en-GB" sz="3200" b="1" dirty="0">
                <a:latin typeface="Arial" panose="020B0604020202020204" pitchFamily="34" charset="0"/>
                <a:cs typeface="Arial" panose="020B0604020202020204" pitchFamily="34" charset="0"/>
              </a:rPr>
              <a:t>The Coronation of King Charles III</a:t>
            </a:r>
          </a:p>
        </p:txBody>
      </p:sp>
      <p:sp>
        <p:nvSpPr>
          <p:cNvPr id="3" name="Subtitle 2"/>
          <p:cNvSpPr>
            <a:spLocks noGrp="1"/>
          </p:cNvSpPr>
          <p:nvPr>
            <p:ph type="subTitle" idx="1"/>
          </p:nvPr>
        </p:nvSpPr>
        <p:spPr>
          <a:xfrm>
            <a:off x="323528" y="3068960"/>
            <a:ext cx="7776864" cy="622920"/>
          </a:xfrm>
        </p:spPr>
        <p:txBody>
          <a:bodyPr>
            <a:normAutofit/>
          </a:bodyPr>
          <a:lstStyle/>
          <a:p>
            <a:pPr algn="l"/>
            <a:r>
              <a:rPr lang="en-GB" sz="2400" dirty="0">
                <a:solidFill>
                  <a:schemeClr val="tx1"/>
                </a:solidFill>
                <a:latin typeface="Arial" panose="020B0604020202020204" pitchFamily="34" charset="0"/>
                <a:cs typeface="Arial" panose="020B0604020202020204" pitchFamily="34" charset="0"/>
              </a:rPr>
              <a:t>Ideas for art for the coronation</a:t>
            </a:r>
          </a:p>
        </p:txBody>
      </p:sp>
      <p:sp>
        <p:nvSpPr>
          <p:cNvPr id="4" name="Subtitle 2"/>
          <p:cNvSpPr txBox="1">
            <a:spLocks/>
          </p:cNvSpPr>
          <p:nvPr/>
        </p:nvSpPr>
        <p:spPr>
          <a:xfrm>
            <a:off x="359718" y="4797152"/>
            <a:ext cx="7776864" cy="112697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200" dirty="0">
                <a:solidFill>
                  <a:schemeClr val="tx1"/>
                </a:solidFill>
                <a:latin typeface="Arial" panose="020B0604020202020204" pitchFamily="34" charset="0"/>
                <a:cs typeface="Arial" panose="020B0604020202020204" pitchFamily="34" charset="0"/>
              </a:rPr>
              <a:t>Jayne Stillman</a:t>
            </a:r>
          </a:p>
          <a:p>
            <a:pPr algn="l"/>
            <a:r>
              <a:rPr lang="en-GB" sz="1200" dirty="0">
                <a:solidFill>
                  <a:schemeClr val="tx1"/>
                </a:solidFill>
                <a:latin typeface="Arial" panose="020B0604020202020204" pitchFamily="34" charset="0"/>
                <a:cs typeface="Arial" panose="020B0604020202020204" pitchFamily="34" charset="0"/>
              </a:rPr>
              <a:t>April 2023</a:t>
            </a:r>
          </a:p>
          <a:p>
            <a:pPr algn="l"/>
            <a:r>
              <a:rPr lang="en-GB" sz="1200" dirty="0">
                <a:solidFill>
                  <a:schemeClr val="tx1"/>
                </a:solidFill>
                <a:latin typeface="Arial" panose="020B0604020202020204" pitchFamily="34" charset="0"/>
                <a:cs typeface="Arial" panose="020B0604020202020204" pitchFamily="34" charset="0"/>
              </a:rPr>
              <a:t>Final version</a:t>
            </a:r>
          </a:p>
          <a:p>
            <a:pPr algn="l"/>
            <a:endParaRPr lang="en-GB" sz="1400" dirty="0">
              <a:solidFill>
                <a:schemeClr val="tx1"/>
              </a:solidFill>
              <a:latin typeface="Arial" panose="020B0604020202020204" pitchFamily="34" charset="0"/>
              <a:cs typeface="Arial" panose="020B0604020202020204" pitchFamily="34" charset="0"/>
            </a:endParaRPr>
          </a:p>
          <a:p>
            <a:pPr algn="l"/>
            <a:r>
              <a:rPr lang="en-GB" sz="1200" dirty="0">
                <a:solidFill>
                  <a:schemeClr val="tx1"/>
                </a:solidFill>
                <a:latin typeface="Arial" panose="020B0604020202020204" pitchFamily="34" charset="0"/>
                <a:cs typeface="Arial" panose="020B0604020202020204" pitchFamily="34" charset="0"/>
              </a:rPr>
              <a:t>© Hampshire County Council</a:t>
            </a:r>
          </a:p>
          <a:p>
            <a:pPr algn="l"/>
            <a:endParaRPr lang="en-GB" sz="1400" dirty="0">
              <a:solidFill>
                <a:schemeClr val="tx1"/>
              </a:solidFill>
              <a:latin typeface="Arial" panose="020B0604020202020204" pitchFamily="34" charset="0"/>
              <a:cs typeface="Arial" panose="020B0604020202020204"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7160904" y="6352872"/>
            <a:ext cx="1951355" cy="504825"/>
          </a:xfrm>
          <a:prstGeom prst="rect">
            <a:avLst/>
          </a:prstGeom>
          <a:noFill/>
          <a:ln>
            <a:noFill/>
          </a:ln>
        </p:spPr>
      </p:pic>
      <p:sp>
        <p:nvSpPr>
          <p:cNvPr id="8" name="Text Box 2">
            <a:extLst>
              <a:ext uri="{FF2B5EF4-FFF2-40B4-BE49-F238E27FC236}">
                <a16:creationId xmlns:a16="http://schemas.microsoft.com/office/drawing/2014/main" id="{EC15354E-B3D8-4859-3F71-A3AD54524720}"/>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pic>
        <p:nvPicPr>
          <p:cNvPr id="9" name="Picture 8">
            <a:extLst>
              <a:ext uri="{FF2B5EF4-FFF2-40B4-BE49-F238E27FC236}">
                <a16:creationId xmlns:a16="http://schemas.microsoft.com/office/drawing/2014/main" id="{5706762A-FA3E-3856-2245-9FEEC488B1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86860" y="27370"/>
            <a:ext cx="2139950" cy="835025"/>
          </a:xfrm>
          <a:prstGeom prst="rect">
            <a:avLst/>
          </a:prstGeom>
          <a:noFill/>
        </p:spPr>
      </p:pic>
    </p:spTree>
    <p:extLst>
      <p:ext uri="{BB962C8B-B14F-4D97-AF65-F5344CB8AC3E}">
        <p14:creationId xmlns:p14="http://schemas.microsoft.com/office/powerpoint/2010/main" val="428424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9371-315F-4CDD-9320-E7EC96B1B591}"/>
              </a:ext>
            </a:extLst>
          </p:cNvPr>
          <p:cNvSpPr>
            <a:spLocks noGrp="1"/>
          </p:cNvSpPr>
          <p:nvPr>
            <p:ph type="title"/>
          </p:nvPr>
        </p:nvSpPr>
        <p:spPr>
          <a:xfrm>
            <a:off x="467544" y="509593"/>
            <a:ext cx="6130925" cy="1143000"/>
          </a:xfrm>
        </p:spPr>
        <p:txBody>
          <a:bodyPr/>
          <a:lstStyle/>
          <a:p>
            <a:br>
              <a:rPr lang="en-GB" dirty="0"/>
            </a:br>
            <a:r>
              <a:rPr lang="en-GB" sz="2800" dirty="0"/>
              <a:t>Oil pastel and ink</a:t>
            </a:r>
            <a:br>
              <a:rPr lang="en-GB" sz="2800" dirty="0"/>
            </a:br>
            <a:br>
              <a:rPr lang="en-GB" dirty="0"/>
            </a:br>
            <a:r>
              <a:rPr lang="en-GB" sz="1600" dirty="0">
                <a:hlinkClick r:id="rId2"/>
              </a:rPr>
              <a:t>https://www.youtube.com/watch?v=XrsD4oa-gb0</a:t>
            </a:r>
            <a:r>
              <a:rPr lang="en-GB" sz="1600" dirty="0"/>
              <a:t> </a:t>
            </a:r>
            <a:br>
              <a:rPr lang="en-GB" dirty="0"/>
            </a:br>
            <a:endParaRPr lang="en-GB" dirty="0"/>
          </a:p>
        </p:txBody>
      </p:sp>
      <p:pic>
        <p:nvPicPr>
          <p:cNvPr id="5" name="Content Placeholder 4">
            <a:hlinkClick r:id="rId2"/>
            <a:extLst>
              <a:ext uri="{FF2B5EF4-FFF2-40B4-BE49-F238E27FC236}">
                <a16:creationId xmlns:a16="http://schemas.microsoft.com/office/drawing/2014/main" id="{E0B5A5D4-5874-4DFE-B681-168A46EC7759}"/>
              </a:ext>
            </a:extLst>
          </p:cNvPr>
          <p:cNvPicPr>
            <a:picLocks noGrp="1" noChangeAspect="1"/>
          </p:cNvPicPr>
          <p:nvPr>
            <p:ph idx="1"/>
          </p:nvPr>
        </p:nvPicPr>
        <p:blipFill rotWithShape="1">
          <a:blip r:embed="rId3"/>
          <a:srcRect l="4778" t="8256" r="36909" b="20340"/>
          <a:stretch/>
        </p:blipFill>
        <p:spPr>
          <a:xfrm>
            <a:off x="611560" y="1772816"/>
            <a:ext cx="4680520" cy="3820831"/>
          </a:xfrm>
        </p:spPr>
      </p:pic>
      <p:pic>
        <p:nvPicPr>
          <p:cNvPr id="3" name="Picture 2">
            <a:extLst>
              <a:ext uri="{FF2B5EF4-FFF2-40B4-BE49-F238E27FC236}">
                <a16:creationId xmlns:a16="http://schemas.microsoft.com/office/drawing/2014/main" id="{E378B4F6-1FB7-6A9E-BBF1-8CFED8957D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60904" y="6352872"/>
            <a:ext cx="1951355" cy="504825"/>
          </a:xfrm>
          <a:prstGeom prst="rect">
            <a:avLst/>
          </a:prstGeom>
          <a:noFill/>
          <a:ln>
            <a:noFill/>
          </a:ln>
        </p:spPr>
      </p:pic>
      <p:sp>
        <p:nvSpPr>
          <p:cNvPr id="4" name="Text Box 2">
            <a:extLst>
              <a:ext uri="{FF2B5EF4-FFF2-40B4-BE49-F238E27FC236}">
                <a16:creationId xmlns:a16="http://schemas.microsoft.com/office/drawing/2014/main" id="{B0862B50-8E28-3C52-4DAA-6F390CF308E0}"/>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114057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30531A-0316-DEC5-6114-731157DC1D5A}"/>
              </a:ext>
            </a:extLst>
          </p:cNvPr>
          <p:cNvPicPr>
            <a:picLocks noChangeAspect="1"/>
          </p:cNvPicPr>
          <p:nvPr/>
        </p:nvPicPr>
        <p:blipFill>
          <a:blip r:embed="rId2"/>
          <a:stretch>
            <a:fillRect/>
          </a:stretch>
        </p:blipFill>
        <p:spPr>
          <a:xfrm>
            <a:off x="169223" y="908720"/>
            <a:ext cx="4587735" cy="1208195"/>
          </a:xfrm>
          <a:prstGeom prst="rect">
            <a:avLst/>
          </a:prstGeom>
        </p:spPr>
      </p:pic>
      <p:pic>
        <p:nvPicPr>
          <p:cNvPr id="3" name="Picture 2">
            <a:extLst>
              <a:ext uri="{FF2B5EF4-FFF2-40B4-BE49-F238E27FC236}">
                <a16:creationId xmlns:a16="http://schemas.microsoft.com/office/drawing/2014/main" id="{DDCC7367-034F-8C82-8202-7A40BDFCBE87}"/>
              </a:ext>
            </a:extLst>
          </p:cNvPr>
          <p:cNvPicPr>
            <a:picLocks noChangeAspect="1"/>
          </p:cNvPicPr>
          <p:nvPr/>
        </p:nvPicPr>
        <p:blipFill>
          <a:blip r:embed="rId3"/>
          <a:stretch>
            <a:fillRect/>
          </a:stretch>
        </p:blipFill>
        <p:spPr>
          <a:xfrm>
            <a:off x="2191391" y="1638527"/>
            <a:ext cx="3032680" cy="2313061"/>
          </a:xfrm>
          <a:prstGeom prst="rect">
            <a:avLst/>
          </a:prstGeom>
        </p:spPr>
      </p:pic>
      <p:sp>
        <p:nvSpPr>
          <p:cNvPr id="5" name="TextBox 4">
            <a:extLst>
              <a:ext uri="{FF2B5EF4-FFF2-40B4-BE49-F238E27FC236}">
                <a16:creationId xmlns:a16="http://schemas.microsoft.com/office/drawing/2014/main" id="{B001383A-ACEB-54AD-EDB6-0175E699E620}"/>
              </a:ext>
            </a:extLst>
          </p:cNvPr>
          <p:cNvSpPr txBox="1"/>
          <p:nvPr/>
        </p:nvSpPr>
        <p:spPr>
          <a:xfrm>
            <a:off x="232819" y="3458316"/>
            <a:ext cx="4662549" cy="1384995"/>
          </a:xfrm>
          <a:prstGeom prst="rect">
            <a:avLst/>
          </a:prstGeom>
          <a:noFill/>
        </p:spPr>
        <p:txBody>
          <a:bodyPr wrap="square">
            <a:spAutoFit/>
          </a:bodyPr>
          <a:lstStyle/>
          <a:p>
            <a:r>
              <a:rPr lang="en-GB" sz="1200" b="1" dirty="0"/>
              <a:t>Mould malleable materials</a:t>
            </a:r>
          </a:p>
          <a:p>
            <a:endParaRPr lang="en-GB" sz="1200" b="1" dirty="0"/>
          </a:p>
          <a:p>
            <a:pPr marL="171450" indent="-171450">
              <a:buFont typeface="Arial" panose="020B0604020202020204" pitchFamily="34" charset="0"/>
              <a:buChar char="•"/>
            </a:pPr>
            <a:r>
              <a:rPr lang="en-GB" sz="1200" dirty="0"/>
              <a:t>Use simple techniques for building and joining clay</a:t>
            </a:r>
          </a:p>
          <a:p>
            <a:pPr marL="171450" indent="-171450">
              <a:buFont typeface="Arial" panose="020B0604020202020204" pitchFamily="34" charset="0"/>
              <a:buChar char="•"/>
            </a:pPr>
            <a:r>
              <a:rPr lang="en-GB" sz="1200" dirty="0"/>
              <a:t>Use a wider range of simple tools to cut, shape and impress patterns and textures.</a:t>
            </a:r>
          </a:p>
          <a:p>
            <a:pPr marL="171450" indent="-171450">
              <a:buFont typeface="Arial" panose="020B0604020202020204" pitchFamily="34" charset="0"/>
              <a:buChar char="•"/>
            </a:pPr>
            <a:r>
              <a:rPr lang="en-GB" sz="1200" dirty="0"/>
              <a:t>Plan to clay work and select the materials and tools to use.</a:t>
            </a:r>
          </a:p>
          <a:p>
            <a:pPr marL="171450" indent="-171450">
              <a:buFont typeface="Arial" panose="020B0604020202020204" pitchFamily="34" charset="0"/>
              <a:buChar char="•"/>
            </a:pPr>
            <a:r>
              <a:rPr lang="en-GB" sz="1200" dirty="0"/>
              <a:t>Talk about the work and relate to others.</a:t>
            </a:r>
          </a:p>
        </p:txBody>
      </p:sp>
      <p:sp>
        <p:nvSpPr>
          <p:cNvPr id="6" name="TextBox 5">
            <a:extLst>
              <a:ext uri="{FF2B5EF4-FFF2-40B4-BE49-F238E27FC236}">
                <a16:creationId xmlns:a16="http://schemas.microsoft.com/office/drawing/2014/main" id="{4F336C87-BE3E-2328-2F74-4C18B015EAD6}"/>
              </a:ext>
            </a:extLst>
          </p:cNvPr>
          <p:cNvSpPr txBox="1"/>
          <p:nvPr/>
        </p:nvSpPr>
        <p:spPr>
          <a:xfrm>
            <a:off x="6219716" y="1690848"/>
            <a:ext cx="1465786" cy="276999"/>
          </a:xfrm>
          <a:prstGeom prst="rect">
            <a:avLst/>
          </a:prstGeom>
          <a:noFill/>
        </p:spPr>
        <p:txBody>
          <a:bodyPr wrap="square" rtlCol="0">
            <a:spAutoFit/>
          </a:bodyPr>
          <a:lstStyle/>
          <a:p>
            <a:r>
              <a:rPr lang="en-GB" sz="1200" b="1" dirty="0"/>
              <a:t>Martin Jennings</a:t>
            </a:r>
          </a:p>
        </p:txBody>
      </p:sp>
      <p:pic>
        <p:nvPicPr>
          <p:cNvPr id="7" name="Picture 6" descr="A close-up of a person&#10;&#10;Description automatically generated with medium confidence">
            <a:extLst>
              <a:ext uri="{FF2B5EF4-FFF2-40B4-BE49-F238E27FC236}">
                <a16:creationId xmlns:a16="http://schemas.microsoft.com/office/drawing/2014/main" id="{7A6B6670-7346-FF79-570D-6E614A5E19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6958" y="4469219"/>
            <a:ext cx="1939423" cy="2136065"/>
          </a:xfrm>
          <a:prstGeom prst="rect">
            <a:avLst/>
          </a:prstGeom>
        </p:spPr>
      </p:pic>
      <p:sp>
        <p:nvSpPr>
          <p:cNvPr id="9" name="TextBox 8">
            <a:extLst>
              <a:ext uri="{FF2B5EF4-FFF2-40B4-BE49-F238E27FC236}">
                <a16:creationId xmlns:a16="http://schemas.microsoft.com/office/drawing/2014/main" id="{42D0009D-81B4-2B20-4A8C-600CF66C659E}"/>
              </a:ext>
            </a:extLst>
          </p:cNvPr>
          <p:cNvSpPr txBox="1"/>
          <p:nvPr/>
        </p:nvSpPr>
        <p:spPr>
          <a:xfrm>
            <a:off x="5004048" y="2170500"/>
            <a:ext cx="4005801" cy="2192908"/>
          </a:xfrm>
          <a:prstGeom prst="rect">
            <a:avLst/>
          </a:prstGeom>
          <a:noFill/>
        </p:spPr>
        <p:txBody>
          <a:bodyPr wrap="square">
            <a:spAutoFit/>
          </a:bodyPr>
          <a:lstStyle/>
          <a:p>
            <a:pPr marL="214313" indent="-214313">
              <a:buFont typeface="Arial" panose="020B0604020202020204" pitchFamily="34" charset="0"/>
              <a:buChar char="•"/>
            </a:pPr>
            <a:r>
              <a:rPr lang="en-GB" sz="1200" dirty="0"/>
              <a:t>Born 31 July 1957 in Chichester, West Sussex).</a:t>
            </a:r>
          </a:p>
          <a:p>
            <a:pPr marL="214313" indent="-214313">
              <a:buFont typeface="Arial" panose="020B0604020202020204" pitchFamily="34" charset="0"/>
              <a:buChar char="•"/>
            </a:pPr>
            <a:r>
              <a:rPr lang="en-GB" sz="1200" dirty="0"/>
              <a:t>He is a British sculptor.</a:t>
            </a:r>
          </a:p>
          <a:p>
            <a:pPr marL="214313" indent="-214313">
              <a:buFont typeface="Arial" panose="020B0604020202020204" pitchFamily="34" charset="0"/>
              <a:buChar char="•"/>
            </a:pPr>
            <a:r>
              <a:rPr lang="en-GB" sz="1200" dirty="0"/>
              <a:t>His sculpture is often finished in in bronze and stone.</a:t>
            </a:r>
          </a:p>
          <a:p>
            <a:pPr marL="214313" indent="-214313">
              <a:buFont typeface="Arial" panose="020B0604020202020204" pitchFamily="34" charset="0"/>
              <a:buChar char="•"/>
            </a:pPr>
            <a:r>
              <a:rPr lang="en-GB" sz="1200" dirty="0"/>
              <a:t>He has been asked to create the first official coin of King Charles III.</a:t>
            </a:r>
          </a:p>
          <a:p>
            <a:pPr marL="214313" indent="-214313">
              <a:buFont typeface="Arial" panose="020B0604020202020204" pitchFamily="34" charset="0"/>
              <a:buChar char="•"/>
            </a:pPr>
            <a:r>
              <a:rPr lang="en-GB" sz="1200" dirty="0"/>
              <a:t>Jennings has created many large sculptures to commemorate people including Charles Dickens and Mary Seacole.</a:t>
            </a:r>
          </a:p>
          <a:p>
            <a:pPr marL="214313" indent="-214313">
              <a:buFont typeface="Arial" panose="020B0604020202020204" pitchFamily="34" charset="0"/>
              <a:buChar char="•"/>
            </a:pPr>
            <a:endParaRPr lang="en-GB" sz="1350" dirty="0"/>
          </a:p>
          <a:p>
            <a:endParaRPr lang="en-GB" sz="1350" dirty="0"/>
          </a:p>
          <a:p>
            <a:endParaRPr lang="en-GB" sz="1350" dirty="0"/>
          </a:p>
        </p:txBody>
      </p:sp>
      <p:sp>
        <p:nvSpPr>
          <p:cNvPr id="11" name="TextBox 10">
            <a:extLst>
              <a:ext uri="{FF2B5EF4-FFF2-40B4-BE49-F238E27FC236}">
                <a16:creationId xmlns:a16="http://schemas.microsoft.com/office/drawing/2014/main" id="{B533B559-9AEA-5022-6613-B9D5BEA5DD66}"/>
              </a:ext>
            </a:extLst>
          </p:cNvPr>
          <p:cNvSpPr txBox="1"/>
          <p:nvPr/>
        </p:nvSpPr>
        <p:spPr>
          <a:xfrm>
            <a:off x="5148064" y="4072033"/>
            <a:ext cx="4663440" cy="300082"/>
          </a:xfrm>
          <a:prstGeom prst="rect">
            <a:avLst/>
          </a:prstGeom>
          <a:noFill/>
        </p:spPr>
        <p:txBody>
          <a:bodyPr wrap="square">
            <a:spAutoFit/>
          </a:bodyPr>
          <a:lstStyle/>
          <a:p>
            <a:r>
              <a:rPr lang="en-GB" sz="1350" dirty="0">
                <a:hlinkClick r:id="rId5"/>
              </a:rPr>
              <a:t>https://en.wikipedia.org/wiki/Martin_Jennings</a:t>
            </a:r>
            <a:r>
              <a:rPr lang="en-GB" sz="1350" dirty="0"/>
              <a:t> </a:t>
            </a:r>
          </a:p>
        </p:txBody>
      </p:sp>
      <p:pic>
        <p:nvPicPr>
          <p:cNvPr id="4" name="Picture 3">
            <a:extLst>
              <a:ext uri="{FF2B5EF4-FFF2-40B4-BE49-F238E27FC236}">
                <a16:creationId xmlns:a16="http://schemas.microsoft.com/office/drawing/2014/main" id="{38BE759F-B131-C427-F708-14F726A628E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160904" y="6352872"/>
            <a:ext cx="1951355" cy="504825"/>
          </a:xfrm>
          <a:prstGeom prst="rect">
            <a:avLst/>
          </a:prstGeom>
          <a:noFill/>
          <a:ln>
            <a:noFill/>
          </a:ln>
        </p:spPr>
      </p:pic>
      <p:sp>
        <p:nvSpPr>
          <p:cNvPr id="8" name="Text Box 2">
            <a:extLst>
              <a:ext uri="{FF2B5EF4-FFF2-40B4-BE49-F238E27FC236}">
                <a16:creationId xmlns:a16="http://schemas.microsoft.com/office/drawing/2014/main" id="{D29A7AC5-DCFE-DEAD-8F4A-F26F12A598D1}"/>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1117554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85B8E9F-663D-3DEC-1BF1-CBEE997BA8CA}"/>
              </a:ext>
            </a:extLst>
          </p:cNvPr>
          <p:cNvSpPr>
            <a:spLocks noGrp="1"/>
          </p:cNvSpPr>
          <p:nvPr>
            <p:ph type="title"/>
          </p:nvPr>
        </p:nvSpPr>
        <p:spPr>
          <a:xfrm>
            <a:off x="479161" y="1359914"/>
            <a:ext cx="8182230" cy="799377"/>
          </a:xfrm>
        </p:spPr>
        <p:txBody>
          <a:bodyPr vert="horz" lIns="68580" tIns="34290" rIns="68580" bIns="34290" rtlCol="0" anchor="ctr">
            <a:normAutofit/>
          </a:bodyPr>
          <a:lstStyle/>
          <a:p>
            <a:pPr>
              <a:lnSpc>
                <a:spcPct val="90000"/>
              </a:lnSpc>
            </a:pPr>
            <a:r>
              <a:rPr lang="en-US" sz="4950" dirty="0"/>
              <a:t>King Charles III coin</a:t>
            </a:r>
          </a:p>
        </p:txBody>
      </p:sp>
      <p:sp>
        <p:nvSpPr>
          <p:cNvPr id="24"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2032" y="2207316"/>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Content Placeholder 4" descr="A black and white image of a person's face&#10;&#10;Description automatically generated with medium confidence">
            <a:extLst>
              <a:ext uri="{FF2B5EF4-FFF2-40B4-BE49-F238E27FC236}">
                <a16:creationId xmlns:a16="http://schemas.microsoft.com/office/drawing/2014/main" id="{59BE3330-28F5-6DF2-B30B-CA07CE3BDA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261" r="-1" b="13965"/>
          <a:stretch/>
        </p:blipFill>
        <p:spPr>
          <a:xfrm>
            <a:off x="274666" y="2822088"/>
            <a:ext cx="2708218" cy="2700031"/>
          </a:xfrm>
          <a:prstGeom prst="rect">
            <a:avLst/>
          </a:prstGeom>
        </p:spPr>
      </p:pic>
      <p:pic>
        <p:nvPicPr>
          <p:cNvPr id="13" name="Content Placeholder 12" descr="A black and white image of a person's head&#10;&#10;Description automatically generated with low confidence">
            <a:extLst>
              <a:ext uri="{FF2B5EF4-FFF2-40B4-BE49-F238E27FC236}">
                <a16:creationId xmlns:a16="http://schemas.microsoft.com/office/drawing/2014/main" id="{C0595042-AE71-68CC-80F6-E5A7BC34FCB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59489" y="2822088"/>
            <a:ext cx="2025023" cy="2700031"/>
          </a:xfrm>
          <a:prstGeom prst="rect">
            <a:avLst/>
          </a:prstGeom>
        </p:spPr>
      </p:pic>
      <p:pic>
        <p:nvPicPr>
          <p:cNvPr id="17" name="Picture 16">
            <a:extLst>
              <a:ext uri="{FF2B5EF4-FFF2-40B4-BE49-F238E27FC236}">
                <a16:creationId xmlns:a16="http://schemas.microsoft.com/office/drawing/2014/main" id="{3DDBA94F-4D93-7061-83F5-E4E4D0EC9A72}"/>
              </a:ext>
            </a:extLst>
          </p:cNvPr>
          <p:cNvPicPr>
            <a:picLocks noChangeAspect="1"/>
          </p:cNvPicPr>
          <p:nvPr/>
        </p:nvPicPr>
        <p:blipFill>
          <a:blip r:embed="rId4"/>
          <a:stretch>
            <a:fillRect/>
          </a:stretch>
        </p:blipFill>
        <p:spPr>
          <a:xfrm>
            <a:off x="6215836" y="2822088"/>
            <a:ext cx="2598779" cy="2700031"/>
          </a:xfrm>
          <a:prstGeom prst="rect">
            <a:avLst/>
          </a:prstGeom>
        </p:spPr>
      </p:pic>
      <p:pic>
        <p:nvPicPr>
          <p:cNvPr id="3" name="Picture 2">
            <a:extLst>
              <a:ext uri="{FF2B5EF4-FFF2-40B4-BE49-F238E27FC236}">
                <a16:creationId xmlns:a16="http://schemas.microsoft.com/office/drawing/2014/main" id="{E9B4F90C-E9B9-8377-72F6-D65D2386B9C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160904" y="6352872"/>
            <a:ext cx="1951355" cy="504825"/>
          </a:xfrm>
          <a:prstGeom prst="rect">
            <a:avLst/>
          </a:prstGeom>
          <a:noFill/>
          <a:ln>
            <a:noFill/>
          </a:ln>
        </p:spPr>
      </p:pic>
      <p:sp>
        <p:nvSpPr>
          <p:cNvPr id="4" name="Text Box 2">
            <a:extLst>
              <a:ext uri="{FF2B5EF4-FFF2-40B4-BE49-F238E27FC236}">
                <a16:creationId xmlns:a16="http://schemas.microsoft.com/office/drawing/2014/main" id="{72FFBA23-421F-110F-B7A7-5F2636BF3C44}"/>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1243427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solidFill>
                  <a:srgbClr val="0088CE"/>
                </a:solidFill>
                <a:latin typeface="Arial" panose="020B0604020202020204" pitchFamily="34" charset="0"/>
                <a:cs typeface="Arial" panose="020B0604020202020204" pitchFamily="34" charset="0"/>
              </a:rPr>
              <a:t>ART</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0"/>
            <a:ext cx="8229600" cy="4061047"/>
          </a:xfrm>
        </p:spPr>
        <p:txBody>
          <a:bodyPr>
            <a:noAutofit/>
          </a:bodyPr>
          <a:lstStyle/>
          <a:p>
            <a:pPr marL="0" indent="0">
              <a:buNone/>
            </a:pPr>
            <a:r>
              <a:rPr lang="en-GB" sz="2000" dirty="0">
                <a:latin typeface="Arial" panose="020B0604020202020204" pitchFamily="34" charset="0"/>
                <a:cs typeface="Arial" panose="020B0604020202020204" pitchFamily="34" charset="0"/>
                <a:hlinkClick r:id="rId2"/>
              </a:rPr>
              <a:t>Jayne.stillman@hants.gov.uk</a:t>
            </a: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For further details on the full range of services available please contact us using the following email: </a:t>
            </a:r>
            <a:r>
              <a:rPr lang="en-GB" sz="2000" dirty="0">
                <a:latin typeface="Arial" panose="020B0604020202020204" pitchFamily="34" charset="0"/>
                <a:cs typeface="Arial" panose="020B0604020202020204" pitchFamily="34" charset="0"/>
                <a:hlinkClick r:id="rId3"/>
              </a:rPr>
              <a:t>htlcdev@hants.gov.uk</a:t>
            </a: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BFD2560-669F-47E1-8CD7-CB9D101C44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pic>
        <p:nvPicPr>
          <p:cNvPr id="8" name="Picture 7">
            <a:extLst>
              <a:ext uri="{FF2B5EF4-FFF2-40B4-BE49-F238E27FC236}">
                <a16:creationId xmlns:a16="http://schemas.microsoft.com/office/drawing/2014/main" id="{0BE686CC-08BB-6A3C-D7A1-8EBEA83082C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160904" y="6352872"/>
            <a:ext cx="1951355" cy="504825"/>
          </a:xfrm>
          <a:prstGeom prst="rect">
            <a:avLst/>
          </a:prstGeom>
          <a:noFill/>
          <a:ln>
            <a:noFill/>
          </a:ln>
        </p:spPr>
      </p:pic>
      <p:sp>
        <p:nvSpPr>
          <p:cNvPr id="9" name="Text Box 2">
            <a:extLst>
              <a:ext uri="{FF2B5EF4-FFF2-40B4-BE49-F238E27FC236}">
                <a16:creationId xmlns:a16="http://schemas.microsoft.com/office/drawing/2014/main" id="{37BCD33C-6EA7-30F2-98B2-782644DD84D5}"/>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271293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solidFill>
                  <a:srgbClr val="0088CE"/>
                </a:solidFill>
                <a:latin typeface="Arial" panose="020B0604020202020204" pitchFamily="34" charset="0"/>
                <a:cs typeface="Arial" panose="020B0604020202020204" pitchFamily="34" charset="0"/>
              </a:rPr>
              <a:t>Upcoming Courses</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0"/>
            <a:ext cx="8229600" cy="4421088"/>
          </a:xfrm>
        </p:spPr>
        <p:txBody>
          <a:bodyPr>
            <a:noAutofit/>
          </a:bodyPr>
          <a:lstStyle/>
          <a:p>
            <a:pPr marL="0" indent="0">
              <a:buNone/>
            </a:pPr>
            <a:r>
              <a:rPr lang="en-GB" sz="1400" dirty="0">
                <a:latin typeface="Arial" panose="020B0604020202020204" pitchFamily="34" charset="0"/>
                <a:cs typeface="Arial" panose="020B0604020202020204" pitchFamily="34" charset="0"/>
              </a:rPr>
              <a:t>Keep up-to-date with our learning opportunities for each subject through our Upcoming Course pages linked below. To browse the full catalogue of learning offers, visit our new Learning Zone.  Full details of how to access the site to make a booking are provided </a:t>
            </a:r>
            <a:r>
              <a:rPr lang="en-GB" sz="1400" u="sng" dirty="0">
                <a:latin typeface="Arial" panose="020B0604020202020204" pitchFamily="34" charset="0"/>
                <a:cs typeface="Arial" panose="020B0604020202020204" pitchFamily="34" charset="0"/>
                <a:hlinkClick r:id="rId2"/>
              </a:rPr>
              <a:t>here</a:t>
            </a:r>
            <a:r>
              <a:rPr lang="en-GB" sz="1400" dirty="0">
                <a:latin typeface="Arial" panose="020B0604020202020204" pitchFamily="34" charset="0"/>
                <a:cs typeface="Arial" panose="020B0604020202020204" pitchFamily="34" charset="0"/>
              </a:rPr>
              <a:t>.</a:t>
            </a:r>
          </a:p>
          <a:p>
            <a:pPr marL="0" indent="0">
              <a:buNone/>
            </a:pPr>
            <a:r>
              <a:rPr lang="en-GB" sz="1400" dirty="0">
                <a:latin typeface="Arial" panose="020B0604020202020204" pitchFamily="34" charset="0"/>
                <a:cs typeface="Arial" panose="020B0604020202020204" pitchFamily="34" charset="0"/>
              </a:rPr>
              <a:t> </a:t>
            </a:r>
          </a:p>
          <a:p>
            <a:pPr lvl="0">
              <a:spcBef>
                <a:spcPts val="0"/>
              </a:spcBef>
            </a:pPr>
            <a:r>
              <a:rPr lang="en-GB" sz="1400" u="sng" dirty="0">
                <a:latin typeface="Arial" panose="020B0604020202020204" pitchFamily="34" charset="0"/>
                <a:cs typeface="Arial" panose="020B0604020202020204" pitchFamily="34" charset="0"/>
                <a:hlinkClick r:id="rId3"/>
              </a:rPr>
              <a:t>English</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4"/>
              </a:rPr>
              <a:t>Maths</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5"/>
              </a:rPr>
              <a:t>Science</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6"/>
              </a:rPr>
              <a:t>Geography</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7"/>
              </a:rPr>
              <a:t>RE</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8"/>
              </a:rPr>
              <a:t>History</a:t>
            </a:r>
            <a:endParaRPr lang="en-GB" sz="1400" dirty="0">
              <a:latin typeface="Arial" panose="020B0604020202020204" pitchFamily="34" charset="0"/>
              <a:cs typeface="Arial" panose="020B0604020202020204" pitchFamily="34" charset="0"/>
            </a:endParaRPr>
          </a:p>
          <a:p>
            <a:pPr>
              <a:spcBef>
                <a:spcPts val="0"/>
              </a:spcBef>
              <a:buClr>
                <a:schemeClr val="tx1"/>
              </a:buClr>
            </a:pPr>
            <a:r>
              <a:rPr lang="en-GB" sz="1400" u="sng" dirty="0">
                <a:solidFill>
                  <a:srgbClr val="0000FF"/>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Leadership</a:t>
            </a:r>
            <a:endParaRPr lang="en-GB" sz="1400" dirty="0">
              <a:solidFill>
                <a:srgbClr val="0000FF"/>
              </a:solidFill>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10"/>
              </a:rPr>
              <a:t>Computing</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11"/>
              </a:rPr>
              <a:t>Art</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12"/>
              </a:rPr>
              <a:t>D&amp;T</a:t>
            </a:r>
            <a:r>
              <a:rPr lang="en-GB" sz="1400" dirty="0">
                <a:latin typeface="Arial" panose="020B0604020202020204" pitchFamily="34" charset="0"/>
                <a:cs typeface="Arial" panose="020B0604020202020204" pitchFamily="34" charset="0"/>
                <a:hlinkClick r:id="rId12"/>
              </a:rPr>
              <a:t> </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13"/>
              </a:rPr>
              <a:t>Assessment</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14"/>
              </a:rPr>
              <a:t>Support Staff</a:t>
            </a:r>
            <a:endParaRPr lang="en-GB" sz="1400"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15"/>
              </a:rPr>
              <a:t>SEN</a:t>
            </a:r>
            <a:endParaRPr lang="en-GB" sz="1400" u="sng"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16"/>
              </a:rPr>
              <a:t>TED</a:t>
            </a:r>
            <a:endParaRPr lang="en-GB" sz="1400" u="sng" dirty="0">
              <a:latin typeface="Arial" panose="020B0604020202020204" pitchFamily="34" charset="0"/>
              <a:cs typeface="Arial" panose="020B0604020202020204" pitchFamily="34" charset="0"/>
            </a:endParaRPr>
          </a:p>
          <a:p>
            <a:pPr lvl="0">
              <a:spcBef>
                <a:spcPts val="0"/>
              </a:spcBef>
            </a:pPr>
            <a:r>
              <a:rPr lang="en-GB" sz="1400" u="sng" dirty="0">
                <a:latin typeface="Arial" panose="020B0604020202020204" pitchFamily="34" charset="0"/>
                <a:cs typeface="Arial" panose="020B0604020202020204" pitchFamily="34" charset="0"/>
                <a:hlinkClick r:id="rId17"/>
              </a:rPr>
              <a:t>MFL</a:t>
            </a:r>
            <a:endParaRPr lang="en-GB"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BFD2560-669F-47E1-8CD7-CB9D101C4405}"/>
              </a:ext>
            </a:extLst>
          </p:cNvPr>
          <p:cNvPicPr/>
          <p:nvPr/>
        </p:nvPicPr>
        <p:blipFill>
          <a:blip r:embed="rId18">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pic>
        <p:nvPicPr>
          <p:cNvPr id="8" name="Picture 7">
            <a:extLst>
              <a:ext uri="{FF2B5EF4-FFF2-40B4-BE49-F238E27FC236}">
                <a16:creationId xmlns:a16="http://schemas.microsoft.com/office/drawing/2014/main" id="{D85FA7B6-D2D5-66C2-69F4-1F5240FD45B3}"/>
              </a:ext>
            </a:extLst>
          </p:cNvPr>
          <p:cNvPicPr/>
          <p:nvPr/>
        </p:nvPicPr>
        <p:blipFill>
          <a:blip r:embed="rId19">
            <a:extLst>
              <a:ext uri="{28A0092B-C50C-407E-A947-70E740481C1C}">
                <a14:useLocalDpi xmlns:a14="http://schemas.microsoft.com/office/drawing/2010/main" val="0"/>
              </a:ext>
            </a:extLst>
          </a:blip>
          <a:srcRect/>
          <a:stretch>
            <a:fillRect/>
          </a:stretch>
        </p:blipFill>
        <p:spPr bwMode="auto">
          <a:xfrm>
            <a:off x="7160904" y="6352872"/>
            <a:ext cx="1951355" cy="504825"/>
          </a:xfrm>
          <a:prstGeom prst="rect">
            <a:avLst/>
          </a:prstGeom>
          <a:noFill/>
          <a:ln>
            <a:noFill/>
          </a:ln>
        </p:spPr>
      </p:pic>
      <p:sp>
        <p:nvSpPr>
          <p:cNvPr id="9" name="Text Box 2">
            <a:extLst>
              <a:ext uri="{FF2B5EF4-FFF2-40B4-BE49-F238E27FC236}">
                <a16:creationId xmlns:a16="http://schemas.microsoft.com/office/drawing/2014/main" id="{3ABD75A5-EA63-2583-E28B-CA01B7EBDA2D}"/>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950591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836712"/>
            <a:ext cx="8206680" cy="720080"/>
          </a:xfrm>
        </p:spPr>
        <p:txBody>
          <a:bodyPr>
            <a:normAutofit/>
          </a:bodyPr>
          <a:lstStyle/>
          <a:p>
            <a:pPr algn="l"/>
            <a:r>
              <a:rPr lang="en-GB" sz="3200" b="1" dirty="0">
                <a:latin typeface="Arial" panose="020B0604020202020204" pitchFamily="34" charset="0"/>
                <a:cs typeface="Arial" panose="020B0604020202020204" pitchFamily="34" charset="0"/>
              </a:rPr>
              <a:t>Terms and Conditions</a:t>
            </a:r>
          </a:p>
        </p:txBody>
      </p:sp>
      <p:sp>
        <p:nvSpPr>
          <p:cNvPr id="3" name="Subtitle 2"/>
          <p:cNvSpPr>
            <a:spLocks noGrp="1"/>
          </p:cNvSpPr>
          <p:nvPr>
            <p:ph type="subTitle" idx="1"/>
          </p:nvPr>
        </p:nvSpPr>
        <p:spPr>
          <a:xfrm>
            <a:off x="251520" y="1556792"/>
            <a:ext cx="8657716" cy="4320480"/>
          </a:xfrm>
        </p:spPr>
        <p:txBody>
          <a:bodyPr>
            <a:noAutofit/>
          </a:bodyPr>
          <a:lstStyle/>
          <a:p>
            <a:pPr algn="l"/>
            <a:r>
              <a:rPr lang="en-GB" sz="1400" b="1" dirty="0">
                <a:solidFill>
                  <a:schemeClr val="tx1"/>
                </a:solidFill>
                <a:latin typeface="Arial" panose="020B0604020202020204" pitchFamily="34" charset="0"/>
                <a:cs typeface="Arial" panose="020B0604020202020204" pitchFamily="34" charset="0"/>
              </a:rPr>
              <a:t>Terms of licence</a:t>
            </a:r>
            <a:endParaRPr lang="en-GB" sz="1400" dirty="0">
              <a:solidFill>
                <a:schemeClr val="tx1"/>
              </a:solidFill>
              <a:latin typeface="Arial" panose="020B0604020202020204" pitchFamily="34" charset="0"/>
              <a:cs typeface="Arial" panose="020B0604020202020204" pitchFamily="34" charset="0"/>
            </a:endParaRPr>
          </a:p>
          <a:p>
            <a:pPr algn="l">
              <a:lnSpc>
                <a:spcPct val="120000"/>
              </a:lnSpc>
            </a:pPr>
            <a:r>
              <a:rPr lang="en-GB" sz="1200" dirty="0">
                <a:solidFill>
                  <a:schemeClr val="tx1"/>
                </a:solidFill>
                <a:latin typeface="Arial" panose="020B0604020202020204" pitchFamily="34" charset="0"/>
                <a:cs typeface="Arial" panose="020B0604020202020204" pitchFamily="34" charset="0"/>
              </a:rPr>
              <a:t>Moodle+ subscribers are licenced to access and use this resource and have agreed to pay the annual subscription fee. This authority starts when the fee is paid and ends when the subscription period expired unless it is renewed. This file is for personal or classroom use only. By using it, you agree that you will not copy or reproduce this file except for your own personal, non-commercial use. HIAS have the right to modify the terms of this agreement at any time; the modification will be effective immediately and shall replace all prior agreements. </a:t>
            </a:r>
          </a:p>
          <a:p>
            <a:pPr algn="l"/>
            <a:r>
              <a:rPr lang="en-GB" sz="1200" dirty="0">
                <a:solidFill>
                  <a:schemeClr val="tx1"/>
                </a:solidFill>
                <a:latin typeface="Arial" panose="020B0604020202020204" pitchFamily="34" charset="0"/>
                <a:cs typeface="Arial" panose="020B0604020202020204" pitchFamily="34" charset="0"/>
              </a:rPr>
              <a:t> </a:t>
            </a:r>
          </a:p>
          <a:p>
            <a:pPr algn="l"/>
            <a:r>
              <a:rPr lang="en-GB" sz="1400" b="1" dirty="0">
                <a:solidFill>
                  <a:schemeClr val="tx1"/>
                </a:solidFill>
                <a:latin typeface="Arial" panose="020B0604020202020204" pitchFamily="34" charset="0"/>
                <a:cs typeface="Arial" panose="020B0604020202020204" pitchFamily="34" charset="0"/>
              </a:rPr>
              <a:t>You are welcome to:</a:t>
            </a:r>
            <a:endParaRPr lang="en-GB" sz="1400" dirty="0">
              <a:solidFill>
                <a:schemeClr val="tx1"/>
              </a:solidFill>
              <a:latin typeface="Arial" panose="020B0604020202020204" pitchFamily="34" charset="0"/>
              <a:cs typeface="Arial" panose="020B0604020202020204" pitchFamily="34" charset="0"/>
            </a:endParaRPr>
          </a:p>
          <a:p>
            <a:pPr marL="800100" lvl="1" indent="-342900" algn="l" fontAlgn="base" hangingPunct="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download this resource</a:t>
            </a:r>
          </a:p>
          <a:p>
            <a:pPr marL="800100" lvl="1" indent="-342900" algn="l" fontAlgn="base" hangingPunct="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save this resource on your computer</a:t>
            </a:r>
          </a:p>
          <a:p>
            <a:pPr marL="800100" lvl="1" indent="-342900" algn="l" fontAlgn="base" hangingPunct="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print as many copies as you would like to use in your school</a:t>
            </a:r>
          </a:p>
          <a:p>
            <a:pPr marL="800100" lvl="1" indent="-342900" algn="l" fontAlgn="base" hangingPunct="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amend this electronic resource so long as you acknowledge its source and do not share as your own work.</a:t>
            </a:r>
          </a:p>
          <a:p>
            <a:pPr algn="l"/>
            <a:r>
              <a:rPr lang="en-GB" sz="1200" dirty="0">
                <a:solidFill>
                  <a:schemeClr val="tx1"/>
                </a:solidFill>
                <a:latin typeface="Arial" panose="020B0604020202020204" pitchFamily="34" charset="0"/>
                <a:cs typeface="Arial" panose="020B0604020202020204" pitchFamily="34" charset="0"/>
              </a:rPr>
              <a:t> </a:t>
            </a:r>
          </a:p>
          <a:p>
            <a:pPr algn="l"/>
            <a:r>
              <a:rPr lang="en-GB" sz="1400" b="1" dirty="0">
                <a:solidFill>
                  <a:schemeClr val="tx1"/>
                </a:solidFill>
                <a:latin typeface="Arial" panose="020B0604020202020204" pitchFamily="34" charset="0"/>
                <a:cs typeface="Arial" panose="020B0604020202020204" pitchFamily="34" charset="0"/>
              </a:rPr>
              <a:t>You may not:</a:t>
            </a:r>
            <a:endParaRPr lang="en-GB" sz="1400" dirty="0">
              <a:solidFill>
                <a:schemeClr val="tx1"/>
              </a:solidFill>
              <a:latin typeface="Arial" panose="020B0604020202020204" pitchFamily="34" charset="0"/>
              <a:cs typeface="Arial" panose="020B0604020202020204" pitchFamily="34" charset="0"/>
            </a:endParaRPr>
          </a:p>
          <a:p>
            <a:pPr marL="800100" lvl="1" indent="-342900" algn="l" fontAlgn="base" hangingPunct="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claim this resource as your own</a:t>
            </a:r>
          </a:p>
          <a:p>
            <a:pPr marL="800100" lvl="1" indent="-342900" algn="l" fontAlgn="base" hangingPunct="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sell or in any way profit from this resource</a:t>
            </a:r>
          </a:p>
          <a:p>
            <a:pPr marL="800100" lvl="1" indent="-342900" algn="l" fontAlgn="base" hangingPunct="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store or distribute this resource on any other website or another location where others are able to electronically retrieve it</a:t>
            </a:r>
          </a:p>
          <a:p>
            <a:pPr marL="800100" lvl="1" indent="-342900" algn="l" fontAlgn="base" hangingPunct="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email this resource to anyone outside your school or transmit it in any other fashion.</a:t>
            </a:r>
          </a:p>
        </p:txBody>
      </p:sp>
      <p:pic>
        <p:nvPicPr>
          <p:cNvPr id="9" name="Picture 8">
            <a:extLst>
              <a:ext uri="{FF2B5EF4-FFF2-40B4-BE49-F238E27FC236}">
                <a16:creationId xmlns:a16="http://schemas.microsoft.com/office/drawing/2014/main" id="{2EE75A5A-3339-4CF0-8387-4BE0606055F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pic>
        <p:nvPicPr>
          <p:cNvPr id="4" name="Picture 3">
            <a:extLst>
              <a:ext uri="{FF2B5EF4-FFF2-40B4-BE49-F238E27FC236}">
                <a16:creationId xmlns:a16="http://schemas.microsoft.com/office/drawing/2014/main" id="{F4FFEF5D-BC9A-4006-0912-9A361C46C51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60904" y="6352872"/>
            <a:ext cx="1951355" cy="504825"/>
          </a:xfrm>
          <a:prstGeom prst="rect">
            <a:avLst/>
          </a:prstGeom>
          <a:noFill/>
          <a:ln>
            <a:noFill/>
          </a:ln>
        </p:spPr>
      </p:pic>
      <p:sp>
        <p:nvSpPr>
          <p:cNvPr id="6" name="Text Box 2">
            <a:extLst>
              <a:ext uri="{FF2B5EF4-FFF2-40B4-BE49-F238E27FC236}">
                <a16:creationId xmlns:a16="http://schemas.microsoft.com/office/drawing/2014/main" id="{8A3D2F1F-8236-95C2-02FC-80247A804C2C}"/>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365548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304" y="836712"/>
            <a:ext cx="8064896" cy="720080"/>
          </a:xfrm>
        </p:spPr>
        <p:txBody>
          <a:bodyPr>
            <a:normAutofit/>
          </a:bodyPr>
          <a:lstStyle/>
          <a:p>
            <a:pPr algn="l"/>
            <a:r>
              <a:rPr lang="en-GB" sz="3200" b="1" dirty="0">
                <a:latin typeface="Arial" panose="020B0604020202020204" pitchFamily="34" charset="0"/>
                <a:cs typeface="Arial" panose="020B0604020202020204" pitchFamily="34" charset="0"/>
              </a:rPr>
              <a:t>Overview</a:t>
            </a:r>
          </a:p>
        </p:txBody>
      </p:sp>
      <p:sp>
        <p:nvSpPr>
          <p:cNvPr id="3" name="Subtitle 2"/>
          <p:cNvSpPr>
            <a:spLocks noGrp="1"/>
          </p:cNvSpPr>
          <p:nvPr>
            <p:ph type="subTitle" idx="1"/>
          </p:nvPr>
        </p:nvSpPr>
        <p:spPr>
          <a:xfrm>
            <a:off x="395536" y="1628800"/>
            <a:ext cx="8424936" cy="4248472"/>
          </a:xfrm>
        </p:spPr>
        <p:txBody>
          <a:bodyPr>
            <a:normAutofit/>
          </a:bodyPr>
          <a:lstStyle/>
          <a:p>
            <a:pPr algn="l"/>
            <a:r>
              <a:rPr lang="en-GB" sz="2400" b="1" dirty="0">
                <a:solidFill>
                  <a:schemeClr val="tx1"/>
                </a:solidFill>
                <a:latin typeface="Arial" panose="020B0604020202020204" pitchFamily="34" charset="0"/>
                <a:cs typeface="Arial" panose="020B0604020202020204" pitchFamily="34" charset="0"/>
              </a:rPr>
              <a:t>This document contains…</a:t>
            </a:r>
          </a:p>
          <a:p>
            <a:pPr algn="l"/>
            <a:r>
              <a:rPr lang="en-GB" sz="2400" dirty="0">
                <a:solidFill>
                  <a:schemeClr val="tx1"/>
                </a:solidFill>
                <a:latin typeface="Arial" panose="020B0604020202020204" pitchFamily="34" charset="0"/>
                <a:cs typeface="Arial" panose="020B0604020202020204" pitchFamily="34" charset="0"/>
              </a:rPr>
              <a:t>Some ideas and starting points for artwork to celebrate The King’s Coronation. </a:t>
            </a:r>
          </a:p>
          <a:p>
            <a:pPr algn="l"/>
            <a:endParaRPr lang="en-GB" sz="2400" dirty="0">
              <a:solidFill>
                <a:schemeClr val="tx1"/>
              </a:solidFill>
              <a:latin typeface="Arial" panose="020B0604020202020204" pitchFamily="34" charset="0"/>
              <a:cs typeface="Arial" panose="020B0604020202020204" pitchFamily="34" charset="0"/>
            </a:endParaRPr>
          </a:p>
          <a:p>
            <a:pPr algn="l"/>
            <a:r>
              <a:rPr lang="en-GB" sz="2400" b="1" dirty="0">
                <a:solidFill>
                  <a:schemeClr val="tx1"/>
                </a:solidFill>
                <a:latin typeface="Arial" panose="020B0604020202020204" pitchFamily="34" charset="0"/>
                <a:cs typeface="Arial" panose="020B0604020202020204" pitchFamily="34" charset="0"/>
              </a:rPr>
              <a:t>Points to consider when using this resource</a:t>
            </a:r>
          </a:p>
          <a:p>
            <a:pPr algn="l"/>
            <a:r>
              <a:rPr lang="en-GB" sz="2400" dirty="0">
                <a:solidFill>
                  <a:schemeClr val="tx1"/>
                </a:solidFill>
                <a:latin typeface="Arial" panose="020B0604020202020204" pitchFamily="34" charset="0"/>
                <a:cs typeface="Arial" panose="020B0604020202020204" pitchFamily="34" charset="0"/>
              </a:rPr>
              <a:t>These can be adapted for any year group.</a:t>
            </a:r>
          </a:p>
        </p:txBody>
      </p:sp>
      <p:pic>
        <p:nvPicPr>
          <p:cNvPr id="8" name="Picture 7">
            <a:extLst>
              <a:ext uri="{FF2B5EF4-FFF2-40B4-BE49-F238E27FC236}">
                <a16:creationId xmlns:a16="http://schemas.microsoft.com/office/drawing/2014/main" id="{AE77796B-9E58-4C41-AA62-44EFB20082B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4" name="Text Box 2">
            <a:extLst>
              <a:ext uri="{FF2B5EF4-FFF2-40B4-BE49-F238E27FC236}">
                <a16:creationId xmlns:a16="http://schemas.microsoft.com/office/drawing/2014/main" id="{595CED55-DDE8-FCB3-EC09-DBD73D1A1D90}"/>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pic>
        <p:nvPicPr>
          <p:cNvPr id="6" name="Picture 5">
            <a:extLst>
              <a:ext uri="{FF2B5EF4-FFF2-40B4-BE49-F238E27FC236}">
                <a16:creationId xmlns:a16="http://schemas.microsoft.com/office/drawing/2014/main" id="{876216E8-4354-145A-32CF-39B15E94299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27370"/>
            <a:ext cx="2139950" cy="835025"/>
          </a:xfrm>
          <a:prstGeom prst="rect">
            <a:avLst/>
          </a:prstGeom>
          <a:noFill/>
        </p:spPr>
      </p:pic>
      <p:pic>
        <p:nvPicPr>
          <p:cNvPr id="9" name="Picture 8">
            <a:extLst>
              <a:ext uri="{FF2B5EF4-FFF2-40B4-BE49-F238E27FC236}">
                <a16:creationId xmlns:a16="http://schemas.microsoft.com/office/drawing/2014/main" id="{20E90387-AB77-5E1E-DC82-C905D83A14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60904" y="6352872"/>
            <a:ext cx="1951355" cy="504825"/>
          </a:xfrm>
          <a:prstGeom prst="rect">
            <a:avLst/>
          </a:prstGeom>
          <a:noFill/>
          <a:ln>
            <a:noFill/>
          </a:ln>
        </p:spPr>
      </p:pic>
    </p:spTree>
    <p:extLst>
      <p:ext uri="{BB962C8B-B14F-4D97-AF65-F5344CB8AC3E}">
        <p14:creationId xmlns:p14="http://schemas.microsoft.com/office/powerpoint/2010/main" val="372203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457200" y="836712"/>
            <a:ext cx="8229600" cy="580926"/>
          </a:xfrm>
        </p:spPr>
        <p:txBody>
          <a:bodyPr>
            <a:normAutofit/>
          </a:bodyPr>
          <a:lstStyle/>
          <a:p>
            <a:pPr algn="l"/>
            <a:r>
              <a:rPr lang="en-GB" sz="2800" b="1" dirty="0">
                <a:latin typeface="Arial" panose="020B0604020202020204" pitchFamily="34" charset="0"/>
                <a:cs typeface="Arial" panose="020B0604020202020204" pitchFamily="34" charset="0"/>
              </a:rPr>
              <a:t>The Coronation of King Charles III</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457200" y="1600201"/>
            <a:ext cx="8229600" cy="3917032"/>
          </a:xfrm>
        </p:spPr>
        <p:txBody>
          <a:bodyPr>
            <a:normAutofit/>
          </a:bodyPr>
          <a:lstStyle/>
          <a:p>
            <a:pPr marL="0" indent="0">
              <a:buNone/>
            </a:pPr>
            <a:r>
              <a:rPr lang="en-GB" sz="1600" dirty="0">
                <a:latin typeface="Arial" panose="020B0604020202020204" pitchFamily="34" charset="0"/>
                <a:cs typeface="Arial" panose="020B0604020202020204" pitchFamily="34" charset="0"/>
              </a:rPr>
              <a:t>Some ideas to start you off…</a:t>
            </a:r>
          </a:p>
          <a:p>
            <a:pPr marL="0" indent="0">
              <a:buNone/>
            </a:pPr>
            <a:endParaRPr lang="en-GB"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BFD2560-669F-47E1-8CD7-CB9D101C4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1687"/>
            <a:ext cx="2139950" cy="835025"/>
          </a:xfrm>
          <a:prstGeom prst="rect">
            <a:avLst/>
          </a:prstGeom>
          <a:noFill/>
        </p:spPr>
      </p:pic>
      <p:sp>
        <p:nvSpPr>
          <p:cNvPr id="4" name="Oval 2">
            <a:extLst>
              <a:ext uri="{FF2B5EF4-FFF2-40B4-BE49-F238E27FC236}">
                <a16:creationId xmlns:a16="http://schemas.microsoft.com/office/drawing/2014/main" id="{340737E8-1B4C-FEE6-8E6C-E8821034E5D4}"/>
              </a:ext>
            </a:extLst>
          </p:cNvPr>
          <p:cNvSpPr>
            <a:spLocks noChangeArrowheads="1"/>
          </p:cNvSpPr>
          <p:nvPr/>
        </p:nvSpPr>
        <p:spPr bwMode="auto">
          <a:xfrm>
            <a:off x="3315167" y="3157568"/>
            <a:ext cx="2220515" cy="1592771"/>
          </a:xfrm>
          <a:prstGeom prst="ellipse">
            <a:avLst/>
          </a:prstGeom>
          <a:noFill/>
          <a:ln w="9525">
            <a:solidFill>
              <a:srgbClr val="000000"/>
            </a:solidFill>
            <a:round/>
            <a:headEnd/>
            <a:tailEnd/>
          </a:ln>
        </p:spPr>
        <p:txBody>
          <a:bodyPr/>
          <a:lstStyle/>
          <a:p>
            <a:pPr>
              <a:buFont typeface="Arial" charset="0"/>
              <a:buNone/>
            </a:pPr>
            <a:endParaRPr lang="en-GB" altLang="en-US" sz="4000" dirty="0"/>
          </a:p>
        </p:txBody>
      </p:sp>
      <p:sp>
        <p:nvSpPr>
          <p:cNvPr id="8" name="Text Box 23">
            <a:extLst>
              <a:ext uri="{FF2B5EF4-FFF2-40B4-BE49-F238E27FC236}">
                <a16:creationId xmlns:a16="http://schemas.microsoft.com/office/drawing/2014/main" id="{8A4B5CA0-3F07-63BF-55C9-7C1F5EA1D312}"/>
              </a:ext>
            </a:extLst>
          </p:cNvPr>
          <p:cNvSpPr txBox="1">
            <a:spLocks noChangeArrowheads="1"/>
          </p:cNvSpPr>
          <p:nvPr/>
        </p:nvSpPr>
        <p:spPr bwMode="auto">
          <a:xfrm>
            <a:off x="3382932" y="3533807"/>
            <a:ext cx="2129157" cy="646331"/>
          </a:xfrm>
          <a:prstGeom prst="rect">
            <a:avLst/>
          </a:prstGeom>
          <a:noFill/>
          <a:ln w="9525">
            <a:noFill/>
            <a:miter lim="800000"/>
            <a:headEnd/>
            <a:tailEnd/>
          </a:ln>
        </p:spPr>
        <p:txBody>
          <a:bodyPr wrap="square">
            <a:spAutoFit/>
          </a:bodyPr>
          <a:lstStyle/>
          <a:p>
            <a:pPr algn="ctr">
              <a:buFont typeface="Arial" charset="0"/>
              <a:buNone/>
            </a:pPr>
            <a:r>
              <a:rPr lang="en-GB" b="1" dirty="0">
                <a:solidFill>
                  <a:schemeClr val="tx2"/>
                </a:solidFill>
              </a:rPr>
              <a:t>The Coronation of King Charles III</a:t>
            </a:r>
            <a:endParaRPr lang="en-GB" altLang="en-US" sz="1600" b="1" dirty="0">
              <a:solidFill>
                <a:schemeClr val="tx2"/>
              </a:solidFill>
            </a:endParaRPr>
          </a:p>
        </p:txBody>
      </p:sp>
      <p:sp>
        <p:nvSpPr>
          <p:cNvPr id="9" name="Text Box 53">
            <a:extLst>
              <a:ext uri="{FF2B5EF4-FFF2-40B4-BE49-F238E27FC236}">
                <a16:creationId xmlns:a16="http://schemas.microsoft.com/office/drawing/2014/main" id="{D6D4D7B3-2BAF-012B-01EA-98C1C5B26FC6}"/>
              </a:ext>
            </a:extLst>
          </p:cNvPr>
          <p:cNvSpPr txBox="1">
            <a:spLocks noChangeArrowheads="1"/>
          </p:cNvSpPr>
          <p:nvPr/>
        </p:nvSpPr>
        <p:spPr bwMode="auto">
          <a:xfrm>
            <a:off x="3359027" y="1535980"/>
            <a:ext cx="2033129" cy="1169551"/>
          </a:xfrm>
          <a:prstGeom prst="rect">
            <a:avLst/>
          </a:prstGeom>
          <a:noFill/>
          <a:ln w="9525">
            <a:noFill/>
            <a:miter lim="800000"/>
            <a:headEnd/>
            <a:tailEnd/>
          </a:ln>
        </p:spPr>
        <p:txBody>
          <a:bodyPr wrap="square">
            <a:spAutoFit/>
          </a:bodyPr>
          <a:lstStyle/>
          <a:p>
            <a:pPr algn="ctr">
              <a:buFont typeface="Arial" charset="0"/>
              <a:buNone/>
            </a:pPr>
            <a:endParaRPr lang="en-GB" altLang="en-US" sz="1400" b="1" dirty="0"/>
          </a:p>
          <a:p>
            <a:pPr algn="ctr">
              <a:buFont typeface="Arial" charset="0"/>
              <a:buNone/>
            </a:pPr>
            <a:r>
              <a:rPr lang="en-GB" altLang="en-US" sz="1400" b="1" dirty="0">
                <a:solidFill>
                  <a:schemeClr val="tx2"/>
                </a:solidFill>
              </a:rPr>
              <a:t>Painting</a:t>
            </a:r>
          </a:p>
          <a:p>
            <a:pPr algn="ctr">
              <a:buFont typeface="Arial" charset="0"/>
              <a:buNone/>
            </a:pPr>
            <a:r>
              <a:rPr lang="en-GB" altLang="en-US" sz="1400" b="1" dirty="0">
                <a:solidFill>
                  <a:schemeClr val="tx2"/>
                </a:solidFill>
              </a:rPr>
              <a:t>Portraits, menus, gardens, flowers</a:t>
            </a:r>
          </a:p>
          <a:p>
            <a:pPr algn="ctr">
              <a:buFont typeface="Arial" charset="0"/>
              <a:buNone/>
            </a:pPr>
            <a:endParaRPr lang="en-GB" altLang="en-US" sz="1400" b="1" dirty="0">
              <a:solidFill>
                <a:schemeClr val="tx2"/>
              </a:solidFill>
            </a:endParaRPr>
          </a:p>
        </p:txBody>
      </p:sp>
      <p:sp>
        <p:nvSpPr>
          <p:cNvPr id="10" name="Oval 44">
            <a:extLst>
              <a:ext uri="{FF2B5EF4-FFF2-40B4-BE49-F238E27FC236}">
                <a16:creationId xmlns:a16="http://schemas.microsoft.com/office/drawing/2014/main" id="{0ECACAD5-E2EB-41C9-288A-6A5DD9A329A4}"/>
              </a:ext>
            </a:extLst>
          </p:cNvPr>
          <p:cNvSpPr>
            <a:spLocks noChangeArrowheads="1"/>
          </p:cNvSpPr>
          <p:nvPr/>
        </p:nvSpPr>
        <p:spPr bwMode="auto">
          <a:xfrm>
            <a:off x="3229408" y="1599730"/>
            <a:ext cx="2220515" cy="1070225"/>
          </a:xfrm>
          <a:prstGeom prst="ellipse">
            <a:avLst/>
          </a:prstGeom>
          <a:noFill/>
          <a:ln w="9525">
            <a:solidFill>
              <a:srgbClr val="000000"/>
            </a:solidFill>
            <a:round/>
            <a:headEnd/>
            <a:tailEnd/>
          </a:ln>
        </p:spPr>
        <p:txBody>
          <a:bodyPr/>
          <a:lstStyle/>
          <a:p>
            <a:pPr algn="ctr">
              <a:buFont typeface="Arial" charset="0"/>
              <a:buNone/>
            </a:pPr>
            <a:endParaRPr lang="en-GB" altLang="en-US" sz="1600" dirty="0"/>
          </a:p>
        </p:txBody>
      </p:sp>
      <p:sp>
        <p:nvSpPr>
          <p:cNvPr id="11" name="Text Box 48">
            <a:extLst>
              <a:ext uri="{FF2B5EF4-FFF2-40B4-BE49-F238E27FC236}">
                <a16:creationId xmlns:a16="http://schemas.microsoft.com/office/drawing/2014/main" id="{DB581BEC-5FF6-43F4-CA30-27E853AF182A}"/>
              </a:ext>
            </a:extLst>
          </p:cNvPr>
          <p:cNvSpPr txBox="1">
            <a:spLocks noChangeArrowheads="1"/>
          </p:cNvSpPr>
          <p:nvPr/>
        </p:nvSpPr>
        <p:spPr bwMode="auto">
          <a:xfrm>
            <a:off x="6175606" y="2474893"/>
            <a:ext cx="1578769" cy="954107"/>
          </a:xfrm>
          <a:prstGeom prst="rect">
            <a:avLst/>
          </a:prstGeom>
          <a:noFill/>
          <a:ln w="9525">
            <a:noFill/>
            <a:miter lim="800000"/>
            <a:headEnd/>
            <a:tailEnd/>
          </a:ln>
        </p:spPr>
        <p:txBody>
          <a:bodyPr wrap="square">
            <a:spAutoFit/>
          </a:bodyPr>
          <a:lstStyle/>
          <a:p>
            <a:pPr algn="ctr">
              <a:spcBef>
                <a:spcPct val="50000"/>
              </a:spcBef>
              <a:buFont typeface="Arial" charset="0"/>
              <a:buNone/>
            </a:pPr>
            <a:r>
              <a:rPr lang="en-GB" altLang="en-US" sz="1400" b="1" dirty="0">
                <a:solidFill>
                  <a:schemeClr val="tx2"/>
                </a:solidFill>
              </a:rPr>
              <a:t>Textiles</a:t>
            </a:r>
          </a:p>
          <a:p>
            <a:pPr algn="ctr">
              <a:spcBef>
                <a:spcPct val="50000"/>
              </a:spcBef>
              <a:buFont typeface="Arial" charset="0"/>
              <a:buNone/>
            </a:pPr>
            <a:r>
              <a:rPr lang="en-GB" altLang="en-US" sz="1400" b="1" dirty="0">
                <a:solidFill>
                  <a:schemeClr val="tx2"/>
                </a:solidFill>
              </a:rPr>
              <a:t>Bunting, outfits.</a:t>
            </a:r>
          </a:p>
          <a:p>
            <a:pPr algn="ctr">
              <a:spcBef>
                <a:spcPct val="50000"/>
              </a:spcBef>
              <a:buFont typeface="Arial" charset="0"/>
              <a:buNone/>
            </a:pPr>
            <a:endParaRPr lang="en-GB" altLang="en-US" sz="1400" b="1" dirty="0">
              <a:solidFill>
                <a:schemeClr val="tx2"/>
              </a:solidFill>
            </a:endParaRPr>
          </a:p>
        </p:txBody>
      </p:sp>
      <p:sp>
        <p:nvSpPr>
          <p:cNvPr id="14" name="Oval 44">
            <a:extLst>
              <a:ext uri="{FF2B5EF4-FFF2-40B4-BE49-F238E27FC236}">
                <a16:creationId xmlns:a16="http://schemas.microsoft.com/office/drawing/2014/main" id="{0368BBDC-DCE9-8826-1080-4BBC2E70E440}"/>
              </a:ext>
            </a:extLst>
          </p:cNvPr>
          <p:cNvSpPr>
            <a:spLocks noChangeArrowheads="1"/>
          </p:cNvSpPr>
          <p:nvPr/>
        </p:nvSpPr>
        <p:spPr bwMode="auto">
          <a:xfrm>
            <a:off x="5854734" y="2322580"/>
            <a:ext cx="2220515" cy="1070225"/>
          </a:xfrm>
          <a:prstGeom prst="ellipse">
            <a:avLst/>
          </a:prstGeom>
          <a:noFill/>
          <a:ln w="9525">
            <a:solidFill>
              <a:srgbClr val="000000"/>
            </a:solidFill>
            <a:round/>
            <a:headEnd/>
            <a:tailEnd/>
          </a:ln>
        </p:spPr>
        <p:txBody>
          <a:bodyPr/>
          <a:lstStyle/>
          <a:p>
            <a:pPr algn="ctr">
              <a:buFont typeface="Arial" charset="0"/>
              <a:buNone/>
            </a:pPr>
            <a:endParaRPr lang="en-GB" altLang="en-US" sz="1600" dirty="0"/>
          </a:p>
        </p:txBody>
      </p:sp>
      <p:sp>
        <p:nvSpPr>
          <p:cNvPr id="15" name="Oval 44">
            <a:extLst>
              <a:ext uri="{FF2B5EF4-FFF2-40B4-BE49-F238E27FC236}">
                <a16:creationId xmlns:a16="http://schemas.microsoft.com/office/drawing/2014/main" id="{D41C72E3-165E-6411-1F0E-E2742BF6AB60}"/>
              </a:ext>
            </a:extLst>
          </p:cNvPr>
          <p:cNvSpPr>
            <a:spLocks noChangeArrowheads="1"/>
          </p:cNvSpPr>
          <p:nvPr/>
        </p:nvSpPr>
        <p:spPr bwMode="auto">
          <a:xfrm>
            <a:off x="6227969" y="3611563"/>
            <a:ext cx="2220515" cy="1070225"/>
          </a:xfrm>
          <a:prstGeom prst="ellipse">
            <a:avLst/>
          </a:prstGeom>
          <a:noFill/>
          <a:ln w="9525">
            <a:solidFill>
              <a:srgbClr val="000000"/>
            </a:solidFill>
            <a:round/>
            <a:headEnd/>
            <a:tailEnd/>
          </a:ln>
        </p:spPr>
        <p:txBody>
          <a:bodyPr/>
          <a:lstStyle/>
          <a:p>
            <a:pPr algn="ctr">
              <a:buFont typeface="Arial" charset="0"/>
              <a:buNone/>
            </a:pPr>
            <a:endParaRPr lang="en-GB" altLang="en-US" sz="1600" dirty="0"/>
          </a:p>
        </p:txBody>
      </p:sp>
      <p:sp>
        <p:nvSpPr>
          <p:cNvPr id="16" name="Text Box 49">
            <a:extLst>
              <a:ext uri="{FF2B5EF4-FFF2-40B4-BE49-F238E27FC236}">
                <a16:creationId xmlns:a16="http://schemas.microsoft.com/office/drawing/2014/main" id="{62E1A825-1084-26AA-5912-C1CA58C5F238}"/>
              </a:ext>
            </a:extLst>
          </p:cNvPr>
          <p:cNvSpPr txBox="1">
            <a:spLocks noChangeArrowheads="1"/>
          </p:cNvSpPr>
          <p:nvPr/>
        </p:nvSpPr>
        <p:spPr bwMode="auto">
          <a:xfrm>
            <a:off x="6582179" y="3883482"/>
            <a:ext cx="1512094" cy="630942"/>
          </a:xfrm>
          <a:prstGeom prst="rect">
            <a:avLst/>
          </a:prstGeom>
          <a:noFill/>
          <a:ln w="9525">
            <a:noFill/>
            <a:miter lim="800000"/>
            <a:headEnd/>
            <a:tailEnd/>
          </a:ln>
        </p:spPr>
        <p:txBody>
          <a:bodyPr>
            <a:spAutoFit/>
          </a:bodyPr>
          <a:lstStyle/>
          <a:p>
            <a:pPr algn="ctr">
              <a:spcBef>
                <a:spcPct val="50000"/>
              </a:spcBef>
              <a:buFont typeface="Arial" charset="0"/>
              <a:buNone/>
            </a:pPr>
            <a:r>
              <a:rPr lang="en-GB" altLang="en-US" sz="1400" b="1" dirty="0">
                <a:solidFill>
                  <a:schemeClr val="tx2"/>
                </a:solidFill>
              </a:rPr>
              <a:t>Printing</a:t>
            </a:r>
          </a:p>
          <a:p>
            <a:pPr algn="ctr">
              <a:spcBef>
                <a:spcPct val="50000"/>
              </a:spcBef>
              <a:buFont typeface="Arial" charset="0"/>
              <a:buNone/>
            </a:pPr>
            <a:r>
              <a:rPr lang="en-GB" altLang="en-US" sz="1400" b="1" dirty="0">
                <a:solidFill>
                  <a:schemeClr val="tx2"/>
                </a:solidFill>
              </a:rPr>
              <a:t>Coins</a:t>
            </a:r>
          </a:p>
        </p:txBody>
      </p:sp>
      <p:sp>
        <p:nvSpPr>
          <p:cNvPr id="18" name="Oval 4">
            <a:extLst>
              <a:ext uri="{FF2B5EF4-FFF2-40B4-BE49-F238E27FC236}">
                <a16:creationId xmlns:a16="http://schemas.microsoft.com/office/drawing/2014/main" id="{317EC435-D457-F3D7-BD57-DD10DE82371B}"/>
              </a:ext>
            </a:extLst>
          </p:cNvPr>
          <p:cNvSpPr>
            <a:spLocks noChangeArrowheads="1"/>
          </p:cNvSpPr>
          <p:nvPr/>
        </p:nvSpPr>
        <p:spPr bwMode="auto">
          <a:xfrm>
            <a:off x="5751122" y="4953707"/>
            <a:ext cx="2138777" cy="1179003"/>
          </a:xfrm>
          <a:prstGeom prst="ellipse">
            <a:avLst/>
          </a:prstGeom>
          <a:solidFill>
            <a:srgbClr val="FFFFFF"/>
          </a:solidFill>
          <a:ln w="9525">
            <a:solidFill>
              <a:srgbClr val="000000"/>
            </a:solidFill>
            <a:round/>
            <a:headEnd/>
            <a:tailEnd/>
          </a:ln>
        </p:spPr>
        <p:txBody>
          <a:bodyPr/>
          <a:lstStyle/>
          <a:p>
            <a:pPr>
              <a:buFont typeface="Arial" charset="0"/>
              <a:buNone/>
            </a:pPr>
            <a:endParaRPr lang="en-GB" altLang="en-US" sz="1600" dirty="0"/>
          </a:p>
        </p:txBody>
      </p:sp>
      <p:sp>
        <p:nvSpPr>
          <p:cNvPr id="19" name="Text Box 59">
            <a:extLst>
              <a:ext uri="{FF2B5EF4-FFF2-40B4-BE49-F238E27FC236}">
                <a16:creationId xmlns:a16="http://schemas.microsoft.com/office/drawing/2014/main" id="{B2DC7A25-5A3A-901D-F2BD-481D96FAAFB4}"/>
              </a:ext>
            </a:extLst>
          </p:cNvPr>
          <p:cNvSpPr txBox="1">
            <a:spLocks noChangeArrowheads="1"/>
          </p:cNvSpPr>
          <p:nvPr/>
        </p:nvSpPr>
        <p:spPr bwMode="auto">
          <a:xfrm>
            <a:off x="5936472" y="5161714"/>
            <a:ext cx="1768078" cy="1015663"/>
          </a:xfrm>
          <a:prstGeom prst="rect">
            <a:avLst/>
          </a:prstGeom>
          <a:noFill/>
          <a:ln w="9525">
            <a:noFill/>
            <a:miter lim="800000"/>
            <a:headEnd/>
            <a:tailEnd/>
          </a:ln>
        </p:spPr>
        <p:txBody>
          <a:bodyPr>
            <a:spAutoFit/>
          </a:bodyPr>
          <a:lstStyle/>
          <a:p>
            <a:pPr algn="ctr">
              <a:buFont typeface="Arial" charset="0"/>
              <a:buNone/>
            </a:pPr>
            <a:r>
              <a:rPr lang="en-GB" altLang="en-US" sz="1200" b="1" dirty="0">
                <a:solidFill>
                  <a:schemeClr val="tx2"/>
                </a:solidFill>
              </a:rPr>
              <a:t>ICT</a:t>
            </a:r>
          </a:p>
          <a:p>
            <a:pPr algn="ctr">
              <a:buFont typeface="Arial" charset="0"/>
              <a:buNone/>
            </a:pPr>
            <a:r>
              <a:rPr lang="en-GB" altLang="en-US" sz="1200" b="1" dirty="0">
                <a:solidFill>
                  <a:schemeClr val="tx2"/>
                </a:solidFill>
              </a:rPr>
              <a:t>A poem</a:t>
            </a:r>
          </a:p>
          <a:p>
            <a:pPr algn="ctr">
              <a:buFont typeface="Arial" charset="0"/>
              <a:buNone/>
            </a:pPr>
            <a:r>
              <a:rPr lang="en-GB" altLang="en-US" sz="1200" b="1" dirty="0">
                <a:solidFill>
                  <a:schemeClr val="tx2"/>
                </a:solidFill>
              </a:rPr>
              <a:t>Photography of dressing up, cakes etc.</a:t>
            </a:r>
            <a:endParaRPr lang="en-US" altLang="en-US" sz="1200" b="1" dirty="0">
              <a:solidFill>
                <a:schemeClr val="tx2"/>
              </a:solidFill>
            </a:endParaRPr>
          </a:p>
        </p:txBody>
      </p:sp>
      <p:sp>
        <p:nvSpPr>
          <p:cNvPr id="21" name="Oval 44">
            <a:extLst>
              <a:ext uri="{FF2B5EF4-FFF2-40B4-BE49-F238E27FC236}">
                <a16:creationId xmlns:a16="http://schemas.microsoft.com/office/drawing/2014/main" id="{10D7AE5E-B275-D09E-4B4F-B77CBDB047D5}"/>
              </a:ext>
            </a:extLst>
          </p:cNvPr>
          <p:cNvSpPr>
            <a:spLocks noChangeArrowheads="1"/>
          </p:cNvSpPr>
          <p:nvPr/>
        </p:nvSpPr>
        <p:spPr bwMode="auto">
          <a:xfrm>
            <a:off x="3291485" y="5349677"/>
            <a:ext cx="2220515" cy="1070225"/>
          </a:xfrm>
          <a:prstGeom prst="ellipse">
            <a:avLst/>
          </a:prstGeom>
          <a:noFill/>
          <a:ln w="9525">
            <a:solidFill>
              <a:srgbClr val="000000"/>
            </a:solidFill>
            <a:round/>
            <a:headEnd/>
            <a:tailEnd/>
          </a:ln>
        </p:spPr>
        <p:txBody>
          <a:bodyPr/>
          <a:lstStyle/>
          <a:p>
            <a:pPr algn="ctr">
              <a:buFont typeface="Arial" charset="0"/>
              <a:buNone/>
            </a:pPr>
            <a:endParaRPr lang="en-GB" altLang="en-US" sz="1600" dirty="0"/>
          </a:p>
        </p:txBody>
      </p:sp>
      <p:sp>
        <p:nvSpPr>
          <p:cNvPr id="22" name="TextBox 21">
            <a:extLst>
              <a:ext uri="{FF2B5EF4-FFF2-40B4-BE49-F238E27FC236}">
                <a16:creationId xmlns:a16="http://schemas.microsoft.com/office/drawing/2014/main" id="{1939BFEE-6E51-EEA3-0501-77DADEFD18CA}"/>
              </a:ext>
            </a:extLst>
          </p:cNvPr>
          <p:cNvSpPr txBox="1"/>
          <p:nvPr/>
        </p:nvSpPr>
        <p:spPr>
          <a:xfrm>
            <a:off x="3686020" y="5523261"/>
            <a:ext cx="1431443" cy="738664"/>
          </a:xfrm>
          <a:prstGeom prst="rect">
            <a:avLst/>
          </a:prstGeom>
          <a:noFill/>
        </p:spPr>
        <p:txBody>
          <a:bodyPr wrap="square" rtlCol="0">
            <a:spAutoFit/>
          </a:bodyPr>
          <a:lstStyle/>
          <a:p>
            <a:pPr algn="ctr">
              <a:buFont typeface="Arial" charset="0"/>
              <a:buNone/>
            </a:pPr>
            <a:r>
              <a:rPr lang="en-GB" altLang="en-US" sz="1400" b="1" dirty="0">
                <a:solidFill>
                  <a:schemeClr val="tx2"/>
                </a:solidFill>
              </a:rPr>
              <a:t>Sculpture</a:t>
            </a:r>
          </a:p>
          <a:p>
            <a:pPr algn="ctr">
              <a:buFont typeface="Arial" charset="0"/>
              <a:buNone/>
            </a:pPr>
            <a:r>
              <a:rPr lang="en-GB" altLang="en-US" sz="1400" b="1" dirty="0">
                <a:solidFill>
                  <a:schemeClr val="tx2"/>
                </a:solidFill>
              </a:rPr>
              <a:t>Coins, bust of King, crown.</a:t>
            </a:r>
          </a:p>
        </p:txBody>
      </p:sp>
      <p:sp>
        <p:nvSpPr>
          <p:cNvPr id="23" name="Text Box 36">
            <a:extLst>
              <a:ext uri="{FF2B5EF4-FFF2-40B4-BE49-F238E27FC236}">
                <a16:creationId xmlns:a16="http://schemas.microsoft.com/office/drawing/2014/main" id="{909E255A-A812-3056-6BAA-6F0AA341F28F}"/>
              </a:ext>
            </a:extLst>
          </p:cNvPr>
          <p:cNvSpPr txBox="1">
            <a:spLocks noChangeArrowheads="1"/>
          </p:cNvSpPr>
          <p:nvPr/>
        </p:nvSpPr>
        <p:spPr bwMode="auto">
          <a:xfrm>
            <a:off x="1102164" y="4386867"/>
            <a:ext cx="2171701" cy="984885"/>
          </a:xfrm>
          <a:prstGeom prst="rect">
            <a:avLst/>
          </a:prstGeom>
          <a:noFill/>
          <a:ln w="9525">
            <a:noFill/>
            <a:miter lim="800000"/>
            <a:headEnd/>
            <a:tailEnd/>
          </a:ln>
        </p:spPr>
        <p:txBody>
          <a:bodyPr wrap="square">
            <a:spAutoFit/>
          </a:bodyPr>
          <a:lstStyle/>
          <a:p>
            <a:pPr algn="ctr">
              <a:buFont typeface="Arial" charset="0"/>
              <a:buNone/>
            </a:pPr>
            <a:endParaRPr lang="en-GB" altLang="en-US" sz="1600" dirty="0"/>
          </a:p>
          <a:p>
            <a:pPr algn="ctr">
              <a:buFont typeface="Arial" charset="0"/>
              <a:buNone/>
            </a:pPr>
            <a:r>
              <a:rPr lang="en-GB" altLang="en-US" sz="1400" b="1" dirty="0">
                <a:solidFill>
                  <a:schemeClr val="tx2"/>
                </a:solidFill>
              </a:rPr>
              <a:t>Collage</a:t>
            </a:r>
          </a:p>
          <a:p>
            <a:pPr algn="ctr">
              <a:buFont typeface="Arial" charset="0"/>
              <a:buNone/>
            </a:pPr>
            <a:r>
              <a:rPr lang="en-GB" altLang="en-US" sz="1400" b="1" dirty="0">
                <a:solidFill>
                  <a:schemeClr val="tx2"/>
                </a:solidFill>
              </a:rPr>
              <a:t>Create an outfit, castle, palace, food etc.</a:t>
            </a:r>
          </a:p>
        </p:txBody>
      </p:sp>
      <p:sp>
        <p:nvSpPr>
          <p:cNvPr id="25" name="Oval 44">
            <a:extLst>
              <a:ext uri="{FF2B5EF4-FFF2-40B4-BE49-F238E27FC236}">
                <a16:creationId xmlns:a16="http://schemas.microsoft.com/office/drawing/2014/main" id="{922B32CA-8BA7-187E-E5DE-D2200F6CA758}"/>
              </a:ext>
            </a:extLst>
          </p:cNvPr>
          <p:cNvSpPr>
            <a:spLocks noChangeArrowheads="1"/>
          </p:cNvSpPr>
          <p:nvPr/>
        </p:nvSpPr>
        <p:spPr bwMode="auto">
          <a:xfrm>
            <a:off x="1252222" y="4491482"/>
            <a:ext cx="1839029" cy="1070225"/>
          </a:xfrm>
          <a:prstGeom prst="ellipse">
            <a:avLst/>
          </a:prstGeom>
          <a:noFill/>
          <a:ln w="9525">
            <a:solidFill>
              <a:srgbClr val="000000"/>
            </a:solidFill>
            <a:round/>
            <a:headEnd/>
            <a:tailEnd/>
          </a:ln>
        </p:spPr>
        <p:txBody>
          <a:bodyPr/>
          <a:lstStyle/>
          <a:p>
            <a:pPr algn="ctr">
              <a:buFont typeface="Arial" charset="0"/>
              <a:buNone/>
            </a:pPr>
            <a:endParaRPr lang="en-GB" altLang="en-US" sz="1600" dirty="0"/>
          </a:p>
        </p:txBody>
      </p:sp>
      <p:sp>
        <p:nvSpPr>
          <p:cNvPr id="26" name="Oval 10">
            <a:extLst>
              <a:ext uri="{FF2B5EF4-FFF2-40B4-BE49-F238E27FC236}">
                <a16:creationId xmlns:a16="http://schemas.microsoft.com/office/drawing/2014/main" id="{2FE60859-19E0-96FD-FBFC-F830AB2A4EC6}"/>
              </a:ext>
            </a:extLst>
          </p:cNvPr>
          <p:cNvSpPr>
            <a:spLocks noChangeArrowheads="1"/>
          </p:cNvSpPr>
          <p:nvPr/>
        </p:nvSpPr>
        <p:spPr bwMode="auto">
          <a:xfrm>
            <a:off x="749866" y="2585314"/>
            <a:ext cx="1889522" cy="1205794"/>
          </a:xfrm>
          <a:prstGeom prst="ellipse">
            <a:avLst/>
          </a:prstGeom>
          <a:solidFill>
            <a:srgbClr val="FFFFFF"/>
          </a:solidFill>
          <a:ln w="9525">
            <a:solidFill>
              <a:srgbClr val="000000"/>
            </a:solidFill>
            <a:round/>
            <a:headEnd/>
            <a:tailEnd/>
          </a:ln>
        </p:spPr>
        <p:txBody>
          <a:bodyPr/>
          <a:lstStyle/>
          <a:p>
            <a:pPr>
              <a:buFont typeface="Arial" charset="0"/>
              <a:buNone/>
            </a:pPr>
            <a:endParaRPr lang="en-GB" altLang="en-US" sz="1400" b="1" dirty="0"/>
          </a:p>
        </p:txBody>
      </p:sp>
      <p:sp>
        <p:nvSpPr>
          <p:cNvPr id="27" name="TextBox 26">
            <a:extLst>
              <a:ext uri="{FF2B5EF4-FFF2-40B4-BE49-F238E27FC236}">
                <a16:creationId xmlns:a16="http://schemas.microsoft.com/office/drawing/2014/main" id="{94662BA0-37A8-DFA9-2732-5E8528AB9575}"/>
              </a:ext>
            </a:extLst>
          </p:cNvPr>
          <p:cNvSpPr txBox="1"/>
          <p:nvPr/>
        </p:nvSpPr>
        <p:spPr>
          <a:xfrm>
            <a:off x="930016" y="2747885"/>
            <a:ext cx="1554956" cy="954107"/>
          </a:xfrm>
          <a:prstGeom prst="rect">
            <a:avLst/>
          </a:prstGeom>
          <a:noFill/>
        </p:spPr>
        <p:txBody>
          <a:bodyPr wrap="square" rtlCol="0">
            <a:spAutoFit/>
          </a:bodyPr>
          <a:lstStyle/>
          <a:p>
            <a:pPr algn="ctr"/>
            <a:r>
              <a:rPr lang="en-GB" sz="1400" b="1" dirty="0">
                <a:solidFill>
                  <a:schemeClr val="tx2"/>
                </a:solidFill>
              </a:rPr>
              <a:t>Drawing</a:t>
            </a:r>
          </a:p>
          <a:p>
            <a:pPr algn="ctr"/>
            <a:r>
              <a:rPr lang="en-GB" sz="1400" b="1" dirty="0">
                <a:solidFill>
                  <a:schemeClr val="tx2"/>
                </a:solidFill>
              </a:rPr>
              <a:t>King and Queen, gardens, party food.</a:t>
            </a:r>
          </a:p>
        </p:txBody>
      </p:sp>
      <p:sp>
        <p:nvSpPr>
          <p:cNvPr id="28" name="Line 45">
            <a:extLst>
              <a:ext uri="{FF2B5EF4-FFF2-40B4-BE49-F238E27FC236}">
                <a16:creationId xmlns:a16="http://schemas.microsoft.com/office/drawing/2014/main" id="{BB7F81C8-A62A-7DA7-267B-83D60AC3CBE0}"/>
              </a:ext>
            </a:extLst>
          </p:cNvPr>
          <p:cNvSpPr>
            <a:spLocks noChangeShapeType="1"/>
          </p:cNvSpPr>
          <p:nvPr/>
        </p:nvSpPr>
        <p:spPr bwMode="auto">
          <a:xfrm>
            <a:off x="4355975" y="2670426"/>
            <a:ext cx="11671" cy="475098"/>
          </a:xfrm>
          <a:prstGeom prst="line">
            <a:avLst/>
          </a:prstGeom>
          <a:noFill/>
          <a:ln w="9525">
            <a:solidFill>
              <a:schemeClr val="tx1"/>
            </a:solidFill>
            <a:round/>
            <a:headEnd/>
            <a:tailEnd/>
          </a:ln>
        </p:spPr>
        <p:txBody>
          <a:bodyPr/>
          <a:lstStyle/>
          <a:p>
            <a:endParaRPr lang="en-US" dirty="0"/>
          </a:p>
        </p:txBody>
      </p:sp>
      <p:sp>
        <p:nvSpPr>
          <p:cNvPr id="29" name="Line 45">
            <a:extLst>
              <a:ext uri="{FF2B5EF4-FFF2-40B4-BE49-F238E27FC236}">
                <a16:creationId xmlns:a16="http://schemas.microsoft.com/office/drawing/2014/main" id="{7D55E8A6-DBFD-0D08-DA7C-1BACC02DDDE0}"/>
              </a:ext>
            </a:extLst>
          </p:cNvPr>
          <p:cNvSpPr>
            <a:spLocks noChangeShapeType="1"/>
          </p:cNvSpPr>
          <p:nvPr/>
        </p:nvSpPr>
        <p:spPr bwMode="auto">
          <a:xfrm flipH="1">
            <a:off x="5453464" y="3226032"/>
            <a:ext cx="483008" cy="311156"/>
          </a:xfrm>
          <a:prstGeom prst="line">
            <a:avLst/>
          </a:prstGeom>
          <a:noFill/>
          <a:ln w="9525">
            <a:solidFill>
              <a:schemeClr val="tx1"/>
            </a:solidFill>
            <a:round/>
            <a:headEnd/>
            <a:tailEnd/>
          </a:ln>
        </p:spPr>
        <p:txBody>
          <a:bodyPr/>
          <a:lstStyle/>
          <a:p>
            <a:endParaRPr lang="en-US" dirty="0"/>
          </a:p>
        </p:txBody>
      </p:sp>
      <p:sp>
        <p:nvSpPr>
          <p:cNvPr id="30" name="Line 45">
            <a:extLst>
              <a:ext uri="{FF2B5EF4-FFF2-40B4-BE49-F238E27FC236}">
                <a16:creationId xmlns:a16="http://schemas.microsoft.com/office/drawing/2014/main" id="{589CF7EE-32B6-CDFF-5A88-EEDD890E1A58}"/>
              </a:ext>
            </a:extLst>
          </p:cNvPr>
          <p:cNvSpPr>
            <a:spLocks noChangeShapeType="1"/>
          </p:cNvSpPr>
          <p:nvPr/>
        </p:nvSpPr>
        <p:spPr bwMode="auto">
          <a:xfrm flipH="1">
            <a:off x="5618306" y="4115184"/>
            <a:ext cx="586069" cy="14728"/>
          </a:xfrm>
          <a:prstGeom prst="line">
            <a:avLst/>
          </a:prstGeom>
          <a:noFill/>
          <a:ln w="9525">
            <a:solidFill>
              <a:schemeClr val="tx1"/>
            </a:solidFill>
            <a:round/>
            <a:headEnd/>
            <a:tailEnd/>
          </a:ln>
        </p:spPr>
        <p:txBody>
          <a:bodyPr/>
          <a:lstStyle/>
          <a:p>
            <a:endParaRPr lang="en-US" dirty="0"/>
          </a:p>
        </p:txBody>
      </p:sp>
      <p:sp>
        <p:nvSpPr>
          <p:cNvPr id="31" name="Line 45">
            <a:extLst>
              <a:ext uri="{FF2B5EF4-FFF2-40B4-BE49-F238E27FC236}">
                <a16:creationId xmlns:a16="http://schemas.microsoft.com/office/drawing/2014/main" id="{6725E702-FB15-8DD2-2FC7-3B209B02017D}"/>
              </a:ext>
            </a:extLst>
          </p:cNvPr>
          <p:cNvSpPr>
            <a:spLocks noChangeShapeType="1"/>
          </p:cNvSpPr>
          <p:nvPr/>
        </p:nvSpPr>
        <p:spPr bwMode="auto">
          <a:xfrm>
            <a:off x="5350403" y="4555498"/>
            <a:ext cx="586069" cy="506397"/>
          </a:xfrm>
          <a:prstGeom prst="line">
            <a:avLst/>
          </a:prstGeom>
          <a:noFill/>
          <a:ln w="9525">
            <a:solidFill>
              <a:schemeClr val="tx1"/>
            </a:solidFill>
            <a:round/>
            <a:headEnd/>
            <a:tailEnd/>
          </a:ln>
        </p:spPr>
        <p:txBody>
          <a:bodyPr/>
          <a:lstStyle/>
          <a:p>
            <a:endParaRPr lang="en-US" dirty="0"/>
          </a:p>
        </p:txBody>
      </p:sp>
      <p:sp>
        <p:nvSpPr>
          <p:cNvPr id="32" name="Line 45">
            <a:extLst>
              <a:ext uri="{FF2B5EF4-FFF2-40B4-BE49-F238E27FC236}">
                <a16:creationId xmlns:a16="http://schemas.microsoft.com/office/drawing/2014/main" id="{DEF1279C-0057-F0D2-6D1E-2CD170C58F56}"/>
              </a:ext>
            </a:extLst>
          </p:cNvPr>
          <p:cNvSpPr>
            <a:spLocks noChangeShapeType="1"/>
          </p:cNvSpPr>
          <p:nvPr/>
        </p:nvSpPr>
        <p:spPr bwMode="auto">
          <a:xfrm>
            <a:off x="4438904" y="4843073"/>
            <a:ext cx="8606" cy="443640"/>
          </a:xfrm>
          <a:prstGeom prst="line">
            <a:avLst/>
          </a:prstGeom>
          <a:noFill/>
          <a:ln w="9525">
            <a:solidFill>
              <a:schemeClr val="tx1"/>
            </a:solidFill>
            <a:round/>
            <a:headEnd/>
            <a:tailEnd/>
          </a:ln>
        </p:spPr>
        <p:txBody>
          <a:bodyPr/>
          <a:lstStyle/>
          <a:p>
            <a:endParaRPr lang="en-US" dirty="0"/>
          </a:p>
        </p:txBody>
      </p:sp>
      <p:sp>
        <p:nvSpPr>
          <p:cNvPr id="33" name="Line 45">
            <a:extLst>
              <a:ext uri="{FF2B5EF4-FFF2-40B4-BE49-F238E27FC236}">
                <a16:creationId xmlns:a16="http://schemas.microsoft.com/office/drawing/2014/main" id="{816898CD-284D-0399-BF5F-8A09B9FD2DAC}"/>
              </a:ext>
            </a:extLst>
          </p:cNvPr>
          <p:cNvSpPr>
            <a:spLocks noChangeShapeType="1"/>
          </p:cNvSpPr>
          <p:nvPr/>
        </p:nvSpPr>
        <p:spPr bwMode="auto">
          <a:xfrm flipH="1">
            <a:off x="2843807" y="4342393"/>
            <a:ext cx="580115" cy="339395"/>
          </a:xfrm>
          <a:prstGeom prst="line">
            <a:avLst/>
          </a:prstGeom>
          <a:noFill/>
          <a:ln w="9525">
            <a:solidFill>
              <a:schemeClr val="tx1"/>
            </a:solidFill>
            <a:round/>
            <a:headEnd/>
            <a:tailEnd/>
          </a:ln>
        </p:spPr>
        <p:txBody>
          <a:bodyPr/>
          <a:lstStyle/>
          <a:p>
            <a:endParaRPr lang="en-US" dirty="0"/>
          </a:p>
        </p:txBody>
      </p:sp>
      <p:sp>
        <p:nvSpPr>
          <p:cNvPr id="34" name="Line 45">
            <a:extLst>
              <a:ext uri="{FF2B5EF4-FFF2-40B4-BE49-F238E27FC236}">
                <a16:creationId xmlns:a16="http://schemas.microsoft.com/office/drawing/2014/main" id="{6C8CCFE9-AF86-72C2-A793-EED26F40A69C}"/>
              </a:ext>
            </a:extLst>
          </p:cNvPr>
          <p:cNvSpPr>
            <a:spLocks noChangeShapeType="1"/>
          </p:cNvSpPr>
          <p:nvPr/>
        </p:nvSpPr>
        <p:spPr bwMode="auto">
          <a:xfrm>
            <a:off x="2724105" y="3392805"/>
            <a:ext cx="567379" cy="218758"/>
          </a:xfrm>
          <a:prstGeom prst="line">
            <a:avLst/>
          </a:prstGeom>
          <a:noFill/>
          <a:ln w="9525">
            <a:solidFill>
              <a:schemeClr val="tx1"/>
            </a:solidFill>
            <a:round/>
            <a:headEnd/>
            <a:tailEnd/>
          </a:ln>
        </p:spPr>
        <p:txBody>
          <a:bodyPr/>
          <a:lstStyle/>
          <a:p>
            <a:endParaRPr lang="en-US" dirty="0"/>
          </a:p>
        </p:txBody>
      </p:sp>
      <p:sp>
        <p:nvSpPr>
          <p:cNvPr id="7" name="Text Box 2">
            <a:extLst>
              <a:ext uri="{FF2B5EF4-FFF2-40B4-BE49-F238E27FC236}">
                <a16:creationId xmlns:a16="http://schemas.microsoft.com/office/drawing/2014/main" id="{8D09862A-3989-137C-E70C-280FEEEC14F7}"/>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pic>
        <p:nvPicPr>
          <p:cNvPr id="12" name="Picture 11">
            <a:extLst>
              <a:ext uri="{FF2B5EF4-FFF2-40B4-BE49-F238E27FC236}">
                <a16:creationId xmlns:a16="http://schemas.microsoft.com/office/drawing/2014/main" id="{DC6EDFA6-9850-57DA-6703-F2A8030DE6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6860" y="27370"/>
            <a:ext cx="2139950" cy="835025"/>
          </a:xfrm>
          <a:prstGeom prst="rect">
            <a:avLst/>
          </a:prstGeom>
          <a:noFill/>
        </p:spPr>
      </p:pic>
      <p:pic>
        <p:nvPicPr>
          <p:cNvPr id="13" name="Picture 12">
            <a:extLst>
              <a:ext uri="{FF2B5EF4-FFF2-40B4-BE49-F238E27FC236}">
                <a16:creationId xmlns:a16="http://schemas.microsoft.com/office/drawing/2014/main" id="{EE937847-6FB6-03F2-F45E-EE91E25445A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60904" y="6352872"/>
            <a:ext cx="1951355" cy="504825"/>
          </a:xfrm>
          <a:prstGeom prst="rect">
            <a:avLst/>
          </a:prstGeom>
          <a:noFill/>
          <a:ln>
            <a:noFill/>
          </a:ln>
        </p:spPr>
      </p:pic>
    </p:spTree>
    <p:extLst>
      <p:ext uri="{BB962C8B-B14F-4D97-AF65-F5344CB8AC3E}">
        <p14:creationId xmlns:p14="http://schemas.microsoft.com/office/powerpoint/2010/main" val="406199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48EB-147C-1FB8-16FD-11C467FD0ACD}"/>
              </a:ext>
            </a:extLst>
          </p:cNvPr>
          <p:cNvSpPr>
            <a:spLocks noGrp="1"/>
          </p:cNvSpPr>
          <p:nvPr>
            <p:ph type="title"/>
          </p:nvPr>
        </p:nvSpPr>
        <p:spPr>
          <a:xfrm>
            <a:off x="338077" y="-101826"/>
            <a:ext cx="6130925" cy="1143000"/>
          </a:xfrm>
        </p:spPr>
        <p:txBody>
          <a:bodyPr/>
          <a:lstStyle/>
          <a:p>
            <a:r>
              <a:rPr lang="en-GB" dirty="0">
                <a:highlight>
                  <a:srgbClr val="FFFF00"/>
                </a:highlight>
              </a:rPr>
              <a:t>King Charles III Coronation</a:t>
            </a:r>
          </a:p>
        </p:txBody>
      </p:sp>
      <p:pic>
        <p:nvPicPr>
          <p:cNvPr id="5" name="Content Placeholder 4" descr="A picture containing text, ceramic ware, porcelain&#10;&#10;Description automatically generated">
            <a:extLst>
              <a:ext uri="{FF2B5EF4-FFF2-40B4-BE49-F238E27FC236}">
                <a16:creationId xmlns:a16="http://schemas.microsoft.com/office/drawing/2014/main" id="{C41D0B18-D2C6-73B9-E2BE-63D4B81F06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75" y="908720"/>
            <a:ext cx="3062099" cy="3005394"/>
          </a:xfrm>
        </p:spPr>
      </p:pic>
      <p:pic>
        <p:nvPicPr>
          <p:cNvPr id="7" name="Picture 6" descr="Logo&#10;&#10;Description automatically generated">
            <a:extLst>
              <a:ext uri="{FF2B5EF4-FFF2-40B4-BE49-F238E27FC236}">
                <a16:creationId xmlns:a16="http://schemas.microsoft.com/office/drawing/2014/main" id="{C3F7BD62-1AC2-D5B4-EE38-D128B4F7E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916832"/>
            <a:ext cx="2336920" cy="2343270"/>
          </a:xfrm>
          <a:prstGeom prst="rect">
            <a:avLst/>
          </a:prstGeom>
        </p:spPr>
      </p:pic>
      <p:pic>
        <p:nvPicPr>
          <p:cNvPr id="9" name="Picture 8" descr="A picture containing indoor, red, flag, colorful&#10;&#10;Description automatically generated">
            <a:extLst>
              <a:ext uri="{FF2B5EF4-FFF2-40B4-BE49-F238E27FC236}">
                <a16:creationId xmlns:a16="http://schemas.microsoft.com/office/drawing/2014/main" id="{AA515B2D-D8A8-3C3F-B92F-EDC5246DDF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3789040"/>
            <a:ext cx="1809843" cy="1682836"/>
          </a:xfrm>
          <a:prstGeom prst="rect">
            <a:avLst/>
          </a:prstGeom>
        </p:spPr>
      </p:pic>
      <p:pic>
        <p:nvPicPr>
          <p:cNvPr id="11" name="Picture 10" descr="A red white and blue flag&#10;&#10;Description automatically generated with medium confidence">
            <a:extLst>
              <a:ext uri="{FF2B5EF4-FFF2-40B4-BE49-F238E27FC236}">
                <a16:creationId xmlns:a16="http://schemas.microsoft.com/office/drawing/2014/main" id="{E3A2B71A-8760-EC62-0E4E-7315F70320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8056" y="4857363"/>
            <a:ext cx="2794144" cy="1739989"/>
          </a:xfrm>
          <a:prstGeom prst="rect">
            <a:avLst/>
          </a:prstGeom>
        </p:spPr>
      </p:pic>
      <p:pic>
        <p:nvPicPr>
          <p:cNvPr id="13" name="Picture 12" descr="A red and white flag&#10;&#10;Description automatically generated with low confidence">
            <a:extLst>
              <a:ext uri="{FF2B5EF4-FFF2-40B4-BE49-F238E27FC236}">
                <a16:creationId xmlns:a16="http://schemas.microsoft.com/office/drawing/2014/main" id="{A2F9958E-5EC4-C4F6-9525-E114B50BBF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5844" y="3138201"/>
            <a:ext cx="2013053" cy="1454225"/>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10997F8F-A9C6-EE75-520E-41CE13AE6042}"/>
              </a:ext>
            </a:extLst>
          </p:cNvPr>
          <p:cNvPicPr>
            <a:picLocks noChangeAspect="1"/>
          </p:cNvPicPr>
          <p:nvPr/>
        </p:nvPicPr>
        <p:blipFill rotWithShape="1">
          <a:blip r:embed="rId7">
            <a:extLst>
              <a:ext uri="{28A0092B-C50C-407E-A947-70E740481C1C}">
                <a14:useLocalDpi xmlns:a14="http://schemas.microsoft.com/office/drawing/2010/main" val="0"/>
              </a:ext>
            </a:extLst>
          </a:blip>
          <a:srcRect b="13961"/>
          <a:stretch/>
        </p:blipFill>
        <p:spPr>
          <a:xfrm>
            <a:off x="251520" y="4044854"/>
            <a:ext cx="1524078" cy="1682837"/>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23043AC-1E41-B158-1FB2-F3200A1AB2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05421" y="764704"/>
            <a:ext cx="3029106" cy="1022403"/>
          </a:xfrm>
          <a:prstGeom prst="rect">
            <a:avLst/>
          </a:prstGeom>
        </p:spPr>
      </p:pic>
      <p:pic>
        <p:nvPicPr>
          <p:cNvPr id="19" name="Picture 18" descr="A cake with blueberries and strawberries on top&#10;&#10;Description automatically generated with medium confidence">
            <a:extLst>
              <a:ext uri="{FF2B5EF4-FFF2-40B4-BE49-F238E27FC236}">
                <a16:creationId xmlns:a16="http://schemas.microsoft.com/office/drawing/2014/main" id="{E621EC44-63BD-7BE1-1EEC-98D443B5D9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72200" y="4437112"/>
            <a:ext cx="1421115" cy="1267615"/>
          </a:xfrm>
          <a:prstGeom prst="rect">
            <a:avLst/>
          </a:prstGeom>
        </p:spPr>
      </p:pic>
      <p:pic>
        <p:nvPicPr>
          <p:cNvPr id="3" name="Picture 2">
            <a:extLst>
              <a:ext uri="{FF2B5EF4-FFF2-40B4-BE49-F238E27FC236}">
                <a16:creationId xmlns:a16="http://schemas.microsoft.com/office/drawing/2014/main" id="{CCB81C81-18EC-AC78-40FB-C07976A35285}"/>
              </a:ext>
            </a:extLst>
          </p:cNvPr>
          <p:cNvPicPr>
            <a:picLocks noChangeAspect="1"/>
          </p:cNvPicPr>
          <p:nvPr/>
        </p:nvPicPr>
        <p:blipFill rotWithShape="1">
          <a:blip r:embed="rId10"/>
          <a:srcRect l="37655" t="54652" r="39906" b="20549"/>
          <a:stretch/>
        </p:blipFill>
        <p:spPr>
          <a:xfrm>
            <a:off x="5867520" y="1132702"/>
            <a:ext cx="3089252" cy="2005499"/>
          </a:xfrm>
          <a:prstGeom prst="rect">
            <a:avLst/>
          </a:prstGeom>
        </p:spPr>
      </p:pic>
      <p:pic>
        <p:nvPicPr>
          <p:cNvPr id="4" name="Picture 3">
            <a:extLst>
              <a:ext uri="{FF2B5EF4-FFF2-40B4-BE49-F238E27FC236}">
                <a16:creationId xmlns:a16="http://schemas.microsoft.com/office/drawing/2014/main" id="{BB60DB4F-E3F0-F8B4-10BA-C1237C47B503}"/>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7160904" y="6352872"/>
            <a:ext cx="1951355" cy="504825"/>
          </a:xfrm>
          <a:prstGeom prst="rect">
            <a:avLst/>
          </a:prstGeom>
          <a:noFill/>
          <a:ln>
            <a:noFill/>
          </a:ln>
        </p:spPr>
      </p:pic>
    </p:spTree>
    <p:extLst>
      <p:ext uri="{BB962C8B-B14F-4D97-AF65-F5344CB8AC3E}">
        <p14:creationId xmlns:p14="http://schemas.microsoft.com/office/powerpoint/2010/main" val="931000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9D65C793-77F0-97A6-F166-A5EA2E75CF9E}"/>
              </a:ext>
            </a:extLst>
          </p:cNvPr>
          <p:cNvSpPr>
            <a:spLocks noGrp="1"/>
          </p:cNvSpPr>
          <p:nvPr>
            <p:ph type="title"/>
          </p:nvPr>
        </p:nvSpPr>
        <p:spPr>
          <a:xfrm>
            <a:off x="395536" y="274638"/>
            <a:ext cx="6130925" cy="1143000"/>
          </a:xfrm>
        </p:spPr>
        <p:txBody>
          <a:bodyPr/>
          <a:lstStyle/>
          <a:p>
            <a:r>
              <a:rPr lang="en-US" sz="2800" dirty="0"/>
              <a:t>Katie and Holly</a:t>
            </a:r>
          </a:p>
        </p:txBody>
      </p:sp>
      <p:pic>
        <p:nvPicPr>
          <p:cNvPr id="1026" name="Picture 2">
            <a:extLst>
              <a:ext uri="{FF2B5EF4-FFF2-40B4-BE49-F238E27FC236}">
                <a16:creationId xmlns:a16="http://schemas.microsoft.com/office/drawing/2014/main" id="{01F37CB0-3DB3-F660-AB90-0DC314AA99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16200000">
            <a:off x="932878" y="1412775"/>
            <a:ext cx="3024336" cy="40324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0E01E42-60CF-FA44-A059-9111D3AA39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903529"/>
            <a:ext cx="2780525" cy="346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2C45822-2CBB-7AFC-FEDC-8328DD565C4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60904" y="6352872"/>
            <a:ext cx="1951355" cy="504825"/>
          </a:xfrm>
          <a:prstGeom prst="rect">
            <a:avLst/>
          </a:prstGeom>
          <a:noFill/>
          <a:ln>
            <a:noFill/>
          </a:ln>
        </p:spPr>
      </p:pic>
      <p:sp>
        <p:nvSpPr>
          <p:cNvPr id="3" name="Text Box 2">
            <a:extLst>
              <a:ext uri="{FF2B5EF4-FFF2-40B4-BE49-F238E27FC236}">
                <a16:creationId xmlns:a16="http://schemas.microsoft.com/office/drawing/2014/main" id="{F4B880EB-34B0-378D-6B49-6D9712473C1F}"/>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224981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D9366-2218-BF4E-940D-1C8B295B12D0}"/>
              </a:ext>
            </a:extLst>
          </p:cNvPr>
          <p:cNvSpPr>
            <a:spLocks noGrp="1"/>
          </p:cNvSpPr>
          <p:nvPr>
            <p:ph type="title"/>
          </p:nvPr>
        </p:nvSpPr>
        <p:spPr>
          <a:xfrm>
            <a:off x="611560" y="274638"/>
            <a:ext cx="5472509" cy="792273"/>
          </a:xfrm>
        </p:spPr>
        <p:txBody>
          <a:bodyPr/>
          <a:lstStyle/>
          <a:p>
            <a:r>
              <a:rPr lang="en-GB" sz="2800" dirty="0"/>
              <a:t>Jo and Melissa</a:t>
            </a:r>
          </a:p>
        </p:txBody>
      </p:sp>
      <p:pic>
        <p:nvPicPr>
          <p:cNvPr id="2050" name="Picture 2">
            <a:extLst>
              <a:ext uri="{FF2B5EF4-FFF2-40B4-BE49-F238E27FC236}">
                <a16:creationId xmlns:a16="http://schemas.microsoft.com/office/drawing/2014/main" id="{097D956A-FB81-5612-748D-6DE698BACF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84784"/>
            <a:ext cx="3229729" cy="430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8C5E4655-B32F-B805-13BA-2E7D0AFDAE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27984" y="1484784"/>
            <a:ext cx="3017196" cy="430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B111250-8FF4-D703-771C-2AB39F2E6B2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60904" y="6352872"/>
            <a:ext cx="1951355" cy="504825"/>
          </a:xfrm>
          <a:prstGeom prst="rect">
            <a:avLst/>
          </a:prstGeom>
          <a:noFill/>
          <a:ln>
            <a:noFill/>
          </a:ln>
        </p:spPr>
      </p:pic>
      <p:sp>
        <p:nvSpPr>
          <p:cNvPr id="4" name="Text Box 2">
            <a:extLst>
              <a:ext uri="{FF2B5EF4-FFF2-40B4-BE49-F238E27FC236}">
                <a16:creationId xmlns:a16="http://schemas.microsoft.com/office/drawing/2014/main" id="{9737AA3F-797C-7ABD-12D2-9AF86D0D074D}"/>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255678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descr="Batik hang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8680"/>
            <a:ext cx="4463826" cy="53285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1D3569B-B626-B2BE-0D51-A984D73ABD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60904" y="6352872"/>
            <a:ext cx="1951355" cy="504825"/>
          </a:xfrm>
          <a:prstGeom prst="rect">
            <a:avLst/>
          </a:prstGeom>
          <a:noFill/>
          <a:ln>
            <a:noFill/>
          </a:ln>
        </p:spPr>
      </p:pic>
      <p:sp>
        <p:nvSpPr>
          <p:cNvPr id="3" name="Text Box 2">
            <a:extLst>
              <a:ext uri="{FF2B5EF4-FFF2-40B4-BE49-F238E27FC236}">
                <a16:creationId xmlns:a16="http://schemas.microsoft.com/office/drawing/2014/main" id="{E6C8DD6A-F224-767B-93B7-B895C90095AE}"/>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122529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C52C-F8AB-45E6-9D95-3943E5ECB7FF}"/>
              </a:ext>
            </a:extLst>
          </p:cNvPr>
          <p:cNvSpPr>
            <a:spLocks noGrp="1"/>
          </p:cNvSpPr>
          <p:nvPr>
            <p:ph type="title"/>
          </p:nvPr>
        </p:nvSpPr>
        <p:spPr>
          <a:xfrm>
            <a:off x="323528" y="1124744"/>
            <a:ext cx="7128792" cy="720080"/>
          </a:xfrm>
        </p:spPr>
        <p:txBody>
          <a:bodyPr/>
          <a:lstStyle/>
          <a:p>
            <a:r>
              <a:rPr lang="en-GB" sz="2800" dirty="0"/>
              <a:t>Hot wax batik</a:t>
            </a:r>
            <a:br>
              <a:rPr lang="en-GB" sz="2800" dirty="0"/>
            </a:br>
            <a:br>
              <a:rPr lang="en-GB" dirty="0"/>
            </a:br>
            <a:r>
              <a:rPr lang="en-GB" sz="1800" dirty="0">
                <a:hlinkClick r:id="rId2"/>
              </a:rPr>
              <a:t>https://theartofeducation.edu/2016/04/05/step-step-guide-batik/ </a:t>
            </a:r>
            <a:br>
              <a:rPr lang="en-GB" sz="1800" dirty="0"/>
            </a:br>
            <a:endParaRPr lang="en-GB" sz="1800" dirty="0"/>
          </a:p>
        </p:txBody>
      </p:sp>
      <p:pic>
        <p:nvPicPr>
          <p:cNvPr id="4" name="Content Placeholder 3">
            <a:extLst>
              <a:ext uri="{FF2B5EF4-FFF2-40B4-BE49-F238E27FC236}">
                <a16:creationId xmlns:a16="http://schemas.microsoft.com/office/drawing/2014/main" id="{E2D48E9E-E044-4C55-9C80-07CC48216823}"/>
              </a:ext>
            </a:extLst>
          </p:cNvPr>
          <p:cNvPicPr>
            <a:picLocks noGrp="1" noChangeAspect="1"/>
          </p:cNvPicPr>
          <p:nvPr>
            <p:ph idx="1"/>
          </p:nvPr>
        </p:nvPicPr>
        <p:blipFill>
          <a:blip r:embed="rId3"/>
          <a:stretch>
            <a:fillRect/>
          </a:stretch>
        </p:blipFill>
        <p:spPr>
          <a:xfrm>
            <a:off x="611560" y="2492896"/>
            <a:ext cx="5936537" cy="3240360"/>
          </a:xfrm>
          <a:prstGeom prst="rect">
            <a:avLst/>
          </a:prstGeom>
        </p:spPr>
      </p:pic>
      <p:pic>
        <p:nvPicPr>
          <p:cNvPr id="3" name="Picture 2">
            <a:extLst>
              <a:ext uri="{FF2B5EF4-FFF2-40B4-BE49-F238E27FC236}">
                <a16:creationId xmlns:a16="http://schemas.microsoft.com/office/drawing/2014/main" id="{A6D6BBFF-D080-5C1F-5A25-E7C81EB2B0E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60904" y="6352872"/>
            <a:ext cx="1951355" cy="504825"/>
          </a:xfrm>
          <a:prstGeom prst="rect">
            <a:avLst/>
          </a:prstGeom>
          <a:noFill/>
          <a:ln>
            <a:noFill/>
          </a:ln>
        </p:spPr>
      </p:pic>
      <p:sp>
        <p:nvSpPr>
          <p:cNvPr id="5" name="Text Box 2">
            <a:extLst>
              <a:ext uri="{FF2B5EF4-FFF2-40B4-BE49-F238E27FC236}">
                <a16:creationId xmlns:a16="http://schemas.microsoft.com/office/drawing/2014/main" id="{9DD15903-D4B6-F2C6-0422-BECB4B008E3A}"/>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197951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C52C-F8AB-45E6-9D95-3943E5ECB7FF}"/>
              </a:ext>
            </a:extLst>
          </p:cNvPr>
          <p:cNvSpPr>
            <a:spLocks noGrp="1"/>
          </p:cNvSpPr>
          <p:nvPr>
            <p:ph type="title"/>
          </p:nvPr>
        </p:nvSpPr>
        <p:spPr>
          <a:xfrm>
            <a:off x="458629" y="836712"/>
            <a:ext cx="6130925" cy="1143000"/>
          </a:xfrm>
        </p:spPr>
        <p:txBody>
          <a:bodyPr/>
          <a:lstStyle/>
          <a:p>
            <a:br>
              <a:rPr lang="en-GB" dirty="0"/>
            </a:br>
            <a:r>
              <a:rPr lang="en-GB" sz="2800" dirty="0"/>
              <a:t>Gutta Resist</a:t>
            </a:r>
            <a:br>
              <a:rPr lang="en-GB" dirty="0"/>
            </a:br>
            <a:br>
              <a:rPr lang="en-GB" dirty="0"/>
            </a:br>
            <a:r>
              <a:rPr lang="en-GB" sz="1600" dirty="0">
                <a:hlinkClick r:id="rId2"/>
              </a:rPr>
              <a:t>https://www.youtube.com/watch?v=KpZO8y4Az_Q</a:t>
            </a:r>
            <a:r>
              <a:rPr lang="en-GB" sz="1600" dirty="0"/>
              <a:t> </a:t>
            </a:r>
            <a:br>
              <a:rPr lang="en-GB" dirty="0"/>
            </a:br>
            <a:endParaRPr lang="en-GB" dirty="0"/>
          </a:p>
        </p:txBody>
      </p:sp>
      <p:pic>
        <p:nvPicPr>
          <p:cNvPr id="5" name="Content Placeholder 4">
            <a:extLst>
              <a:ext uri="{FF2B5EF4-FFF2-40B4-BE49-F238E27FC236}">
                <a16:creationId xmlns:a16="http://schemas.microsoft.com/office/drawing/2014/main" id="{DA7C4AEA-430D-4F16-92AE-8F243BBBDA7C}"/>
              </a:ext>
            </a:extLst>
          </p:cNvPr>
          <p:cNvPicPr>
            <a:picLocks noGrp="1" noChangeAspect="1"/>
          </p:cNvPicPr>
          <p:nvPr>
            <p:ph idx="1"/>
          </p:nvPr>
        </p:nvPicPr>
        <p:blipFill rotWithShape="1">
          <a:blip r:embed="rId3"/>
          <a:srcRect l="7157" t="17869" r="36909" b="37504"/>
          <a:stretch/>
        </p:blipFill>
        <p:spPr>
          <a:xfrm>
            <a:off x="470252" y="2204864"/>
            <a:ext cx="5472608" cy="2910962"/>
          </a:xfrm>
        </p:spPr>
      </p:pic>
      <p:pic>
        <p:nvPicPr>
          <p:cNvPr id="3" name="Picture 2">
            <a:extLst>
              <a:ext uri="{FF2B5EF4-FFF2-40B4-BE49-F238E27FC236}">
                <a16:creationId xmlns:a16="http://schemas.microsoft.com/office/drawing/2014/main" id="{33D720CF-2754-0498-3ECD-1B193AFABE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60904" y="6352872"/>
            <a:ext cx="1951355" cy="504825"/>
          </a:xfrm>
          <a:prstGeom prst="rect">
            <a:avLst/>
          </a:prstGeom>
          <a:noFill/>
          <a:ln>
            <a:noFill/>
          </a:ln>
        </p:spPr>
      </p:pic>
      <p:sp>
        <p:nvSpPr>
          <p:cNvPr id="4" name="Text Box 2">
            <a:extLst>
              <a:ext uri="{FF2B5EF4-FFF2-40B4-BE49-F238E27FC236}">
                <a16:creationId xmlns:a16="http://schemas.microsoft.com/office/drawing/2014/main" id="{77984638-D63A-C715-606C-3FEBFB798FCD}"/>
              </a:ext>
            </a:extLst>
          </p:cNvPr>
          <p:cNvSpPr txBox="1">
            <a:spLocks noChangeArrowheads="1"/>
          </p:cNvSpPr>
          <p:nvPr/>
        </p:nvSpPr>
        <p:spPr bwMode="auto">
          <a:xfrm>
            <a:off x="0" y="0"/>
            <a:ext cx="4067944"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spcAft>
                <a:spcPts val="0"/>
              </a:spcAft>
            </a:pPr>
            <a:r>
              <a:rPr lang="en-GB" sz="1800" b="0" kern="0" dirty="0">
                <a:solidFill>
                  <a:srgbClr val="FFFFFF"/>
                </a:solidFill>
                <a:effectLst/>
                <a:latin typeface="Arial"/>
                <a:ea typeface="Times New Roman"/>
              </a:rPr>
              <a:t>HIAS MOODLE OPEN RESOURCE</a:t>
            </a:r>
            <a:endParaRPr lang="en-GB" sz="1800" b="1" kern="0" dirty="0">
              <a:solidFill>
                <a:srgbClr val="FFFFFF"/>
              </a:solidFill>
              <a:effectLst/>
              <a:latin typeface="Arial"/>
              <a:ea typeface="Times New Roman"/>
            </a:endParaRPr>
          </a:p>
        </p:txBody>
      </p:sp>
    </p:spTree>
    <p:extLst>
      <p:ext uri="{BB962C8B-B14F-4D97-AF65-F5344CB8AC3E}">
        <p14:creationId xmlns:p14="http://schemas.microsoft.com/office/powerpoint/2010/main" val="1632977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I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I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I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700</Words>
  <Application>Microsoft Office PowerPoint</Application>
  <PresentationFormat>On-screen Show (4:3)</PresentationFormat>
  <Paragraphs>110</Paragraphs>
  <Slides>15</Slides>
  <Notes>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15</vt:i4>
      </vt:variant>
    </vt:vector>
  </HeadingPairs>
  <TitlesOfParts>
    <vt:vector size="22" baseType="lpstr">
      <vt:lpstr>Arial</vt:lpstr>
      <vt:lpstr>Calibri</vt:lpstr>
      <vt:lpstr>Office Theme</vt:lpstr>
      <vt:lpstr>HIAS PowerPoint template</vt:lpstr>
      <vt:lpstr>HIAS PowerPoint template</vt:lpstr>
      <vt:lpstr>HIAS PowerPoint template</vt:lpstr>
      <vt:lpstr>Office Theme</vt:lpstr>
      <vt:lpstr>The Coronation of King Charles III</vt:lpstr>
      <vt:lpstr>Overview</vt:lpstr>
      <vt:lpstr>The Coronation of King Charles III</vt:lpstr>
      <vt:lpstr>King Charles III Coronation</vt:lpstr>
      <vt:lpstr>Katie and Holly</vt:lpstr>
      <vt:lpstr>Jo and Melissa</vt:lpstr>
      <vt:lpstr>PowerPoint Presentation</vt:lpstr>
      <vt:lpstr>Hot wax batik  https://theartofeducation.edu/2016/04/05/step-step-guide-batik/  </vt:lpstr>
      <vt:lpstr> Gutta Resist  https://www.youtube.com/watch?v=KpZO8y4Az_Q  </vt:lpstr>
      <vt:lpstr> Oil pastel and ink  https://www.youtube.com/watch?v=XrsD4oa-gb0  </vt:lpstr>
      <vt:lpstr>PowerPoint Presentation</vt:lpstr>
      <vt:lpstr>King Charles III coin</vt:lpstr>
      <vt:lpstr>ART</vt:lpstr>
      <vt:lpstr>Upcoming Courses</vt:lpstr>
      <vt:lpstr>Terms and Conditions</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cseihtsw</dc:creator>
  <cp:lastModifiedBy>Wei, Jenny</cp:lastModifiedBy>
  <cp:revision>10</cp:revision>
  <dcterms:created xsi:type="dcterms:W3CDTF">2018-12-07T10:51:09Z</dcterms:created>
  <dcterms:modified xsi:type="dcterms:W3CDTF">2023-04-25T09:26:26Z</dcterms:modified>
</cp:coreProperties>
</file>