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419" r:id="rId2"/>
    <p:sldId id="256" r:id="rId3"/>
    <p:sldId id="258" r:id="rId4"/>
    <p:sldId id="259" r:id="rId5"/>
    <p:sldId id="380" r:id="rId6"/>
    <p:sldId id="331" r:id="rId7"/>
    <p:sldId id="257" r:id="rId8"/>
    <p:sldId id="348" r:id="rId9"/>
    <p:sldId id="333" r:id="rId10"/>
    <p:sldId id="381" r:id="rId11"/>
    <p:sldId id="260" r:id="rId12"/>
    <p:sldId id="261" r:id="rId13"/>
    <p:sldId id="262" r:id="rId14"/>
    <p:sldId id="382" r:id="rId15"/>
    <p:sldId id="383" r:id="rId16"/>
    <p:sldId id="384" r:id="rId17"/>
    <p:sldId id="375" r:id="rId18"/>
    <p:sldId id="385" r:id="rId19"/>
    <p:sldId id="386" r:id="rId20"/>
    <p:sldId id="387" r:id="rId21"/>
    <p:sldId id="388" r:id="rId22"/>
    <p:sldId id="349" r:id="rId23"/>
    <p:sldId id="263" r:id="rId24"/>
    <p:sldId id="411" r:id="rId25"/>
    <p:sldId id="401" r:id="rId26"/>
    <p:sldId id="350" r:id="rId27"/>
    <p:sldId id="324" r:id="rId28"/>
    <p:sldId id="402" r:id="rId29"/>
    <p:sldId id="403" r:id="rId30"/>
    <p:sldId id="404" r:id="rId31"/>
    <p:sldId id="405" r:id="rId32"/>
    <p:sldId id="315" r:id="rId33"/>
    <p:sldId id="413" r:id="rId34"/>
    <p:sldId id="351" r:id="rId35"/>
    <p:sldId id="343" r:id="rId36"/>
    <p:sldId id="416" r:id="rId37"/>
    <p:sldId id="417" r:id="rId38"/>
    <p:sldId id="408" r:id="rId39"/>
    <p:sldId id="412" r:id="rId40"/>
    <p:sldId id="414" r:id="rId41"/>
    <p:sldId id="415" r:id="rId42"/>
    <p:sldId id="418" r:id="rId43"/>
    <p:sldId id="355" r:id="rId44"/>
    <p:sldId id="356" r:id="rId45"/>
    <p:sldId id="358" r:id="rId46"/>
    <p:sldId id="357" r:id="rId47"/>
    <p:sldId id="301" r:id="rId48"/>
    <p:sldId id="394" r:id="rId49"/>
    <p:sldId id="389" r:id="rId50"/>
    <p:sldId id="390" r:id="rId51"/>
    <p:sldId id="391" r:id="rId52"/>
    <p:sldId id="392" r:id="rId53"/>
    <p:sldId id="393" r:id="rId54"/>
    <p:sldId id="362" r:id="rId55"/>
    <p:sldId id="277" r:id="rId56"/>
    <p:sldId id="307" r:id="rId57"/>
    <p:sldId id="363" r:id="rId58"/>
    <p:sldId id="308" r:id="rId59"/>
    <p:sldId id="365" r:id="rId60"/>
    <p:sldId id="292" r:id="rId61"/>
    <p:sldId id="293" r:id="rId62"/>
    <p:sldId id="367" r:id="rId63"/>
    <p:sldId id="396" r:id="rId64"/>
    <p:sldId id="397" r:id="rId65"/>
    <p:sldId id="398" r:id="rId66"/>
    <p:sldId id="399" r:id="rId67"/>
    <p:sldId id="400" r:id="rId68"/>
    <p:sldId id="395" r:id="rId69"/>
    <p:sldId id="278" r:id="rId70"/>
    <p:sldId id="279" r:id="rId71"/>
    <p:sldId id="280" r:id="rId72"/>
    <p:sldId id="281" r:id="rId73"/>
    <p:sldId id="282" r:id="rId74"/>
    <p:sldId id="283" r:id="rId75"/>
    <p:sldId id="368" r:id="rId76"/>
    <p:sldId id="284" r:id="rId77"/>
    <p:sldId id="369" r:id="rId78"/>
    <p:sldId id="286" r:id="rId79"/>
    <p:sldId id="287" r:id="rId80"/>
    <p:sldId id="289" r:id="rId81"/>
    <p:sldId id="297" r:id="rId82"/>
    <p:sldId id="379" r:id="rId83"/>
    <p:sldId id="376" r:id="rId84"/>
    <p:sldId id="377" r:id="rId85"/>
    <p:sldId id="378" r:id="rId86"/>
    <p:sldId id="420" r:id="rId87"/>
    <p:sldId id="421" r:id="rId8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CE"/>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EDE37-5596-4C26-A91E-9AC01780F0AB}" v="14" dt="2023-03-14T13:39:14.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4" d="100"/>
          <a:sy n="154" d="100"/>
        </p:scale>
        <p:origin x="1260"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95"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son, Hannah" userId="99fc2e72-916b-4301-badb-78507e675e5b" providerId="ADAL" clId="{4ACEDE37-5596-4C26-A91E-9AC01780F0AB}"/>
    <pc:docChg chg="undo custSel addSld modSld sldOrd">
      <pc:chgData name="Richardson, Hannah" userId="99fc2e72-916b-4301-badb-78507e675e5b" providerId="ADAL" clId="{4ACEDE37-5596-4C26-A91E-9AC01780F0AB}" dt="2023-03-14T13:39:17.332" v="245" actId="1076"/>
      <pc:docMkLst>
        <pc:docMk/>
      </pc:docMkLst>
      <pc:sldChg chg="ord">
        <pc:chgData name="Richardson, Hannah" userId="99fc2e72-916b-4301-badb-78507e675e5b" providerId="ADAL" clId="{4ACEDE37-5596-4C26-A91E-9AC01780F0AB}" dt="2023-03-14T13:29:31.874" v="2"/>
        <pc:sldMkLst>
          <pc:docMk/>
          <pc:sldMk cId="3475174834" sldId="256"/>
        </pc:sldMkLst>
      </pc:sldChg>
      <pc:sldChg chg="addSp modSp new mod">
        <pc:chgData name="Richardson, Hannah" userId="99fc2e72-916b-4301-badb-78507e675e5b" providerId="ADAL" clId="{4ACEDE37-5596-4C26-A91E-9AC01780F0AB}" dt="2023-03-14T13:32:18.568" v="99" actId="1076"/>
        <pc:sldMkLst>
          <pc:docMk/>
          <pc:sldMk cId="250684923" sldId="419"/>
        </pc:sldMkLst>
        <pc:spChg chg="mod">
          <ac:chgData name="Richardson, Hannah" userId="99fc2e72-916b-4301-badb-78507e675e5b" providerId="ADAL" clId="{4ACEDE37-5596-4C26-A91E-9AC01780F0AB}" dt="2023-03-14T13:30:17.442" v="38" actId="255"/>
          <ac:spMkLst>
            <pc:docMk/>
            <pc:sldMk cId="250684923" sldId="419"/>
            <ac:spMk id="2" creationId="{205C27C8-EA4E-5274-E24F-6AB090F8F23A}"/>
          </ac:spMkLst>
        </pc:spChg>
        <pc:spChg chg="mod">
          <ac:chgData name="Richardson, Hannah" userId="99fc2e72-916b-4301-badb-78507e675e5b" providerId="ADAL" clId="{4ACEDE37-5596-4C26-A91E-9AC01780F0AB}" dt="2023-03-14T13:32:03.369" v="97" actId="1076"/>
          <ac:spMkLst>
            <pc:docMk/>
            <pc:sldMk cId="250684923" sldId="419"/>
            <ac:spMk id="3" creationId="{6CD32CEA-BBA9-FACC-C987-C0A7AFA87D84}"/>
          </ac:spMkLst>
        </pc:spChg>
        <pc:spChg chg="add mod">
          <ac:chgData name="Richardson, Hannah" userId="99fc2e72-916b-4301-badb-78507e675e5b" providerId="ADAL" clId="{4ACEDE37-5596-4C26-A91E-9AC01780F0AB}" dt="2023-03-14T13:30:32.485" v="39"/>
          <ac:spMkLst>
            <pc:docMk/>
            <pc:sldMk cId="250684923" sldId="419"/>
            <ac:spMk id="4" creationId="{511E0639-CF52-3CBE-62DE-9299B1A9C75A}"/>
          </ac:spMkLst>
        </pc:spChg>
        <pc:picChg chg="add mod">
          <ac:chgData name="Richardson, Hannah" userId="99fc2e72-916b-4301-badb-78507e675e5b" providerId="ADAL" clId="{4ACEDE37-5596-4C26-A91E-9AC01780F0AB}" dt="2023-03-14T13:30:39.823" v="40"/>
          <ac:picMkLst>
            <pc:docMk/>
            <pc:sldMk cId="250684923" sldId="419"/>
            <ac:picMk id="5" creationId="{804AF885-36AB-C4B8-52FF-873B01DE677A}"/>
          </ac:picMkLst>
        </pc:picChg>
        <pc:picChg chg="add mod">
          <ac:chgData name="Richardson, Hannah" userId="99fc2e72-916b-4301-badb-78507e675e5b" providerId="ADAL" clId="{4ACEDE37-5596-4C26-A91E-9AC01780F0AB}" dt="2023-03-14T13:32:18.568" v="99" actId="1076"/>
          <ac:picMkLst>
            <pc:docMk/>
            <pc:sldMk cId="250684923" sldId="419"/>
            <ac:picMk id="6" creationId="{F7772529-7AB5-1DBB-4C2F-4D702D25D1EF}"/>
          </ac:picMkLst>
        </pc:picChg>
      </pc:sldChg>
      <pc:sldChg chg="addSp delSp modSp new mod">
        <pc:chgData name="Richardson, Hannah" userId="99fc2e72-916b-4301-badb-78507e675e5b" providerId="ADAL" clId="{4ACEDE37-5596-4C26-A91E-9AC01780F0AB}" dt="2023-03-14T13:37:23.171" v="231" actId="20577"/>
        <pc:sldMkLst>
          <pc:docMk/>
          <pc:sldMk cId="2144367395" sldId="420"/>
        </pc:sldMkLst>
        <pc:spChg chg="del mod">
          <ac:chgData name="Richardson, Hannah" userId="99fc2e72-916b-4301-badb-78507e675e5b" providerId="ADAL" clId="{4ACEDE37-5596-4C26-A91E-9AC01780F0AB}" dt="2023-03-14T13:33:35.687" v="106" actId="478"/>
          <ac:spMkLst>
            <pc:docMk/>
            <pc:sldMk cId="2144367395" sldId="420"/>
            <ac:spMk id="2" creationId="{150A7C63-4DD3-DF23-4D52-C9CAF7EE0209}"/>
          </ac:spMkLst>
        </pc:spChg>
        <pc:spChg chg="mod">
          <ac:chgData name="Richardson, Hannah" userId="99fc2e72-916b-4301-badb-78507e675e5b" providerId="ADAL" clId="{4ACEDE37-5596-4C26-A91E-9AC01780F0AB}" dt="2023-03-14T13:37:23.171" v="231" actId="20577"/>
          <ac:spMkLst>
            <pc:docMk/>
            <pc:sldMk cId="2144367395" sldId="420"/>
            <ac:spMk id="3" creationId="{DF9F53F4-871F-F8BD-45B5-2950435B1C58}"/>
          </ac:spMkLst>
        </pc:spChg>
        <pc:spChg chg="add del mod">
          <ac:chgData name="Richardson, Hannah" userId="99fc2e72-916b-4301-badb-78507e675e5b" providerId="ADAL" clId="{4ACEDE37-5596-4C26-A91E-9AC01780F0AB}" dt="2023-03-14T13:34:14.521" v="125"/>
          <ac:spMkLst>
            <pc:docMk/>
            <pc:sldMk cId="2144367395" sldId="420"/>
            <ac:spMk id="5" creationId="{746B3783-3093-BFAC-3DE6-9EB27D8B64BB}"/>
          </ac:spMkLst>
        </pc:spChg>
        <pc:spChg chg="add mod">
          <ac:chgData name="Richardson, Hannah" userId="99fc2e72-916b-4301-badb-78507e675e5b" providerId="ADAL" clId="{4ACEDE37-5596-4C26-A91E-9AC01780F0AB}" dt="2023-03-14T13:34:53.886" v="136" actId="1076"/>
          <ac:spMkLst>
            <pc:docMk/>
            <pc:sldMk cId="2144367395" sldId="420"/>
            <ac:spMk id="6" creationId="{AAD52671-FA6B-FCB8-14A1-DA792E140926}"/>
          </ac:spMkLst>
        </pc:spChg>
        <pc:picChg chg="add del mod">
          <ac:chgData name="Richardson, Hannah" userId="99fc2e72-916b-4301-badb-78507e675e5b" providerId="ADAL" clId="{4ACEDE37-5596-4C26-A91E-9AC01780F0AB}" dt="2023-03-14T13:35:25.007" v="141"/>
          <ac:picMkLst>
            <pc:docMk/>
            <pc:sldMk cId="2144367395" sldId="420"/>
            <ac:picMk id="7" creationId="{7A8EC0B7-1A22-78ED-E12E-57BA8B46D177}"/>
          </ac:picMkLst>
        </pc:picChg>
      </pc:sldChg>
      <pc:sldChg chg="addSp modSp new mod">
        <pc:chgData name="Richardson, Hannah" userId="99fc2e72-916b-4301-badb-78507e675e5b" providerId="ADAL" clId="{4ACEDE37-5596-4C26-A91E-9AC01780F0AB}" dt="2023-03-14T13:39:17.332" v="245" actId="1076"/>
        <pc:sldMkLst>
          <pc:docMk/>
          <pc:sldMk cId="265477914" sldId="421"/>
        </pc:sldMkLst>
        <pc:spChg chg="mod">
          <ac:chgData name="Richardson, Hannah" userId="99fc2e72-916b-4301-badb-78507e675e5b" providerId="ADAL" clId="{4ACEDE37-5596-4C26-A91E-9AC01780F0AB}" dt="2023-03-14T13:38:01.710" v="235" actId="255"/>
          <ac:spMkLst>
            <pc:docMk/>
            <pc:sldMk cId="265477914" sldId="421"/>
            <ac:spMk id="2" creationId="{171BD3E1-1AA6-3955-0E1E-1F6DD53A5BBC}"/>
          </ac:spMkLst>
        </pc:spChg>
        <pc:spChg chg="mod">
          <ac:chgData name="Richardson, Hannah" userId="99fc2e72-916b-4301-badb-78507e675e5b" providerId="ADAL" clId="{4ACEDE37-5596-4C26-A91E-9AC01780F0AB}" dt="2023-03-14T13:38:35.890" v="240" actId="27636"/>
          <ac:spMkLst>
            <pc:docMk/>
            <pc:sldMk cId="265477914" sldId="421"/>
            <ac:spMk id="3" creationId="{DF0D7CDF-D7F4-29FE-6698-96EC28140D2A}"/>
          </ac:spMkLst>
        </pc:spChg>
        <pc:spChg chg="add mod">
          <ac:chgData name="Richardson, Hannah" userId="99fc2e72-916b-4301-badb-78507e675e5b" providerId="ADAL" clId="{4ACEDE37-5596-4C26-A91E-9AC01780F0AB}" dt="2023-03-14T13:39:00.757" v="243"/>
          <ac:spMkLst>
            <pc:docMk/>
            <pc:sldMk cId="265477914" sldId="421"/>
            <ac:spMk id="5" creationId="{20C8382F-1D5A-9F7B-6B99-5A9C44C9DAC1}"/>
          </ac:spMkLst>
        </pc:spChg>
        <pc:picChg chg="add mod">
          <ac:chgData name="Richardson, Hannah" userId="99fc2e72-916b-4301-badb-78507e675e5b" providerId="ADAL" clId="{4ACEDE37-5596-4C26-A91E-9AC01780F0AB}" dt="2023-03-14T13:38:53.444" v="242" actId="1076"/>
          <ac:picMkLst>
            <pc:docMk/>
            <pc:sldMk cId="265477914" sldId="421"/>
            <ac:picMk id="4" creationId="{E09CC38F-0959-87FA-FD12-F345BCE36476}"/>
          </ac:picMkLst>
        </pc:picChg>
        <pc:picChg chg="add mod">
          <ac:chgData name="Richardson, Hannah" userId="99fc2e72-916b-4301-badb-78507e675e5b" providerId="ADAL" clId="{4ACEDE37-5596-4C26-A91E-9AC01780F0AB}" dt="2023-03-14T13:39:17.332" v="245" actId="1076"/>
          <ac:picMkLst>
            <pc:docMk/>
            <pc:sldMk cId="265477914" sldId="421"/>
            <ac:picMk id="6" creationId="{65B6D4F8-8CD6-5650-519C-EA9CD9AAE0C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1ED83-DFD2-4633-9159-892E20C5A9AA}" type="datetimeFigureOut">
              <a:rPr lang="en-GB" smtClean="0"/>
              <a:t>14/03/2023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95C5D5-C1A6-49E2-80C9-32F6B03B12EE}" type="slidenum">
              <a:rPr lang="en-GB" smtClean="0"/>
              <a:t>‹#›</a:t>
            </a:fld>
            <a:endParaRPr lang="en-GB"/>
          </a:p>
        </p:txBody>
      </p:sp>
    </p:spTree>
    <p:extLst>
      <p:ext uri="{BB962C8B-B14F-4D97-AF65-F5344CB8AC3E}">
        <p14:creationId xmlns:p14="http://schemas.microsoft.com/office/powerpoint/2010/main" val="805551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61C99EC-7388-4F7C-8571-D57D6CDBE9D5}" type="datetime1">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3214774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8BABBCF-970D-4C44-BE19-D9FAFD2C77EA}" type="datetime1">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890437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F4B16-3310-40D0-A45F-FFAF5C7E254D}" type="datetime1">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427365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5C6E16-5EBC-4929-A26F-6305E92B1401}" type="datetime1">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3492997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30D8A1-1081-40D2-9CA1-0524CFE42AE5}" type="datetime1">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126808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D8C2D38-B4E0-4DEE-8C6D-C7504A8BFC2C}" type="datetime1">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209235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ACDF3C-29AE-4EFF-82E7-9D2C6EFA9BAD}" type="datetime1">
              <a:rPr lang="en-GB" smtClean="0"/>
              <a:t>14/03/2023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2240337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B841F60-225D-4356-ADBC-947A986823FE}" type="datetime1">
              <a:rPr lang="en-GB" smtClean="0"/>
              <a:t>14/03/2023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4150049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33F48-2C5F-4B4E-B89E-E1CD6872B8CC}" type="datetime1">
              <a:rPr lang="en-GB" smtClean="0"/>
              <a:t>14/03/2023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1814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A7EFE3-7FF0-4D6B-8012-E98792FA8B3D}" type="datetime1">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2213226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02B4BA-5494-4953-9151-1152EDAA315B}" type="datetime1">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C843A-618F-4B60-BA91-69FC355F096D}" type="slidenum">
              <a:rPr lang="en-GB" smtClean="0"/>
              <a:t>‹#›</a:t>
            </a:fld>
            <a:endParaRPr lang="en-GB"/>
          </a:p>
        </p:txBody>
      </p:sp>
    </p:spTree>
    <p:extLst>
      <p:ext uri="{BB962C8B-B14F-4D97-AF65-F5344CB8AC3E}">
        <p14:creationId xmlns:p14="http://schemas.microsoft.com/office/powerpoint/2010/main" val="252858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D78AD-8301-47D1-B5BE-21CAFAB3C28C}" type="datetime1">
              <a:rPr lang="en-GB" smtClean="0"/>
              <a:t>14/03/2023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C843A-618F-4B60-BA91-69FC355F096D}" type="slidenum">
              <a:rPr lang="en-GB" smtClean="0"/>
              <a:t>‹#›</a:t>
            </a:fld>
            <a:endParaRPr lang="en-GB"/>
          </a:p>
        </p:txBody>
      </p:sp>
    </p:spTree>
    <p:extLst>
      <p:ext uri="{BB962C8B-B14F-4D97-AF65-F5344CB8AC3E}">
        <p14:creationId xmlns:p14="http://schemas.microsoft.com/office/powerpoint/2010/main" val="210960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mailto:htlcdev@hants.gov.uk" TargetMode="External"/><Relationship Id="rId2" Type="http://schemas.openxmlformats.org/officeDocument/2006/relationships/hyperlink" Target="mailto:Jayne.stillman@hants.gov.uk"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7.xml.rels><?xml version="1.0" encoding="UTF-8" standalone="yes"?>
<Relationships xmlns="http://schemas.openxmlformats.org/package/2006/relationships"><Relationship Id="rId8" Type="http://schemas.openxmlformats.org/officeDocument/2006/relationships/hyperlink" Target="https://history.hias.hants.gov.uk/course/view.php?id=91" TargetMode="External"/><Relationship Id="rId13" Type="http://schemas.openxmlformats.org/officeDocument/2006/relationships/hyperlink" Target="https://assessment.hias.hants.gov.uk/course/view.php?id=20" TargetMode="External"/><Relationship Id="rId3" Type="http://schemas.openxmlformats.org/officeDocument/2006/relationships/hyperlink" Target="https://english.hias.hants.gov.uk/course/view.php?id=740" TargetMode="External"/><Relationship Id="rId7" Type="http://schemas.openxmlformats.org/officeDocument/2006/relationships/hyperlink" Target="https://re.hias.hants.gov.uk/course/view.php?id=118" TargetMode="External"/><Relationship Id="rId12" Type="http://schemas.openxmlformats.org/officeDocument/2006/relationships/hyperlink" Target="https://designandtechnology.hias.hants.gov.uk/course/view.php?id=36#section-0" TargetMode="External"/><Relationship Id="rId17" Type="http://schemas.openxmlformats.org/officeDocument/2006/relationships/image" Target="../media/image2.png"/><Relationship Id="rId2" Type="http://schemas.openxmlformats.org/officeDocument/2006/relationships/hyperlink" Target="https://hias-moodle.mylearningapp.com/mod/page/view.php?id=481" TargetMode="External"/><Relationship Id="rId16"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geography.hias.hants.gov.uk/course/view.php?id=131" TargetMode="External"/><Relationship Id="rId11" Type="http://schemas.openxmlformats.org/officeDocument/2006/relationships/hyperlink" Target="https://art.hias.hants.gov.uk/course/view.php?id=35" TargetMode="External"/><Relationship Id="rId5" Type="http://schemas.openxmlformats.org/officeDocument/2006/relationships/hyperlink" Target="https://science.hias.hants.gov.uk/course/view.php?id=155" TargetMode="External"/><Relationship Id="rId15" Type="http://schemas.openxmlformats.org/officeDocument/2006/relationships/hyperlink" Target="https://sen.hias.hants.gov.uk/course/view.php?id=5" TargetMode="External"/><Relationship Id="rId10" Type="http://schemas.openxmlformats.org/officeDocument/2006/relationships/hyperlink" Target="https://computing.hias.hants.gov.uk/course/view.php?id=43" TargetMode="External"/><Relationship Id="rId4" Type="http://schemas.openxmlformats.org/officeDocument/2006/relationships/hyperlink" Target="https://maths.hias.hants.gov.uk/course/view.php?id=218" TargetMode="External"/><Relationship Id="rId9" Type="http://schemas.openxmlformats.org/officeDocument/2006/relationships/hyperlink" Target="https://leadership.hias.hants.gov.uk/course/view.php?id=144" TargetMode="External"/><Relationship Id="rId14" Type="http://schemas.openxmlformats.org/officeDocument/2006/relationships/hyperlink" Target="https://hias-moodle.mylearningapp.com/course/view.php?id=82"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C27C8-EA4E-5274-E24F-6AB090F8F23A}"/>
              </a:ext>
            </a:extLst>
          </p:cNvPr>
          <p:cNvSpPr>
            <a:spLocks noGrp="1"/>
          </p:cNvSpPr>
          <p:nvPr>
            <p:ph type="ctrTitle"/>
          </p:nvPr>
        </p:nvSpPr>
        <p:spPr/>
        <p:txBody>
          <a:bodyPr>
            <a:normAutofit/>
          </a:bodyPr>
          <a:lstStyle/>
          <a:p>
            <a:r>
              <a:rPr lang="en-GB" sz="3200" dirty="0">
                <a:latin typeface="Arial" panose="020B0604020202020204" pitchFamily="34" charset="0"/>
                <a:cs typeface="Arial" panose="020B0604020202020204" pitchFamily="34" charset="0"/>
              </a:rPr>
              <a:t>KS4 Photography Template 2022-2023</a:t>
            </a:r>
          </a:p>
        </p:txBody>
      </p:sp>
      <p:sp>
        <p:nvSpPr>
          <p:cNvPr id="3" name="Subtitle 2">
            <a:extLst>
              <a:ext uri="{FF2B5EF4-FFF2-40B4-BE49-F238E27FC236}">
                <a16:creationId xmlns:a16="http://schemas.microsoft.com/office/drawing/2014/main" id="{6CD32CEA-BBA9-FACC-C987-C0A7AFA87D84}"/>
              </a:ext>
            </a:extLst>
          </p:cNvPr>
          <p:cNvSpPr>
            <a:spLocks noGrp="1"/>
          </p:cNvSpPr>
          <p:nvPr>
            <p:ph type="subTitle" idx="1"/>
          </p:nvPr>
        </p:nvSpPr>
        <p:spPr>
          <a:xfrm>
            <a:off x="1043608" y="3933056"/>
            <a:ext cx="6400800" cy="1752600"/>
          </a:xfrm>
        </p:spPr>
        <p:txBody>
          <a:bodyPr>
            <a:normAutofit/>
          </a:bodyPr>
          <a:lstStyle/>
          <a:p>
            <a:pPr algn="l"/>
            <a:r>
              <a:rPr lang="en-GB" sz="1300" dirty="0">
                <a:solidFill>
                  <a:schemeClr val="tx1"/>
                </a:solidFill>
                <a:latin typeface="Arial" panose="020B0604020202020204" pitchFamily="34" charset="0"/>
                <a:cs typeface="Arial" panose="020B0604020202020204" pitchFamily="34" charset="0"/>
              </a:rPr>
              <a:t>Jayne Stillman</a:t>
            </a:r>
          </a:p>
          <a:p>
            <a:pPr algn="l"/>
            <a:r>
              <a:rPr lang="en-GB" sz="1300" dirty="0">
                <a:solidFill>
                  <a:schemeClr val="tx1"/>
                </a:solidFill>
                <a:latin typeface="Arial" panose="020B0604020202020204" pitchFamily="34" charset="0"/>
                <a:cs typeface="Arial" panose="020B0604020202020204" pitchFamily="34" charset="0"/>
              </a:rPr>
              <a:t>March 2023</a:t>
            </a:r>
          </a:p>
          <a:p>
            <a:pPr algn="l"/>
            <a:r>
              <a:rPr lang="en-GB" sz="1300" dirty="0">
                <a:solidFill>
                  <a:schemeClr val="tx1"/>
                </a:solidFill>
                <a:latin typeface="Arial" panose="020B0604020202020204" pitchFamily="34" charset="0"/>
                <a:cs typeface="Arial" panose="020B0604020202020204" pitchFamily="34" charset="0"/>
              </a:rPr>
              <a:t>Final version</a:t>
            </a:r>
          </a:p>
          <a:p>
            <a:endParaRPr lang="en-GB" dirty="0"/>
          </a:p>
        </p:txBody>
      </p:sp>
      <p:sp>
        <p:nvSpPr>
          <p:cNvPr id="4" name="Text Box 2">
            <a:extLst>
              <a:ext uri="{FF2B5EF4-FFF2-40B4-BE49-F238E27FC236}">
                <a16:creationId xmlns:a16="http://schemas.microsoft.com/office/drawing/2014/main" id="{511E0639-CF52-3CBE-62DE-9299B1A9C75A}"/>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5" name="Picture 4">
            <a:extLst>
              <a:ext uri="{FF2B5EF4-FFF2-40B4-BE49-F238E27FC236}">
                <a16:creationId xmlns:a16="http://schemas.microsoft.com/office/drawing/2014/main" id="{804AF885-36AB-C4B8-52FF-873B01DE677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986860" y="27370"/>
            <a:ext cx="2139950" cy="835025"/>
          </a:xfrm>
          <a:prstGeom prst="rect">
            <a:avLst/>
          </a:prstGeom>
          <a:noFill/>
        </p:spPr>
      </p:pic>
      <p:pic>
        <p:nvPicPr>
          <p:cNvPr id="6" name="Picture 5">
            <a:extLst>
              <a:ext uri="{FF2B5EF4-FFF2-40B4-BE49-F238E27FC236}">
                <a16:creationId xmlns:a16="http://schemas.microsoft.com/office/drawing/2014/main" id="{F7772529-7AB5-1DBB-4C2F-4D702D25D1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51047" y="6321411"/>
            <a:ext cx="1951355" cy="504825"/>
          </a:xfrm>
          <a:prstGeom prst="rect">
            <a:avLst/>
          </a:prstGeom>
          <a:noFill/>
          <a:ln>
            <a:noFill/>
          </a:ln>
        </p:spPr>
      </p:pic>
    </p:spTree>
    <p:extLst>
      <p:ext uri="{BB962C8B-B14F-4D97-AF65-F5344CB8AC3E}">
        <p14:creationId xmlns:p14="http://schemas.microsoft.com/office/powerpoint/2010/main" val="250684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Photo Shoot</a:t>
            </a:r>
          </a:p>
        </p:txBody>
      </p:sp>
      <p:sp>
        <p:nvSpPr>
          <p:cNvPr id="4" name="TextBox 3"/>
          <p:cNvSpPr txBox="1"/>
          <p:nvPr/>
        </p:nvSpPr>
        <p:spPr>
          <a:xfrm>
            <a:off x="395536" y="1268760"/>
            <a:ext cx="8291264"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2123658"/>
          </a:xfrm>
          <a:prstGeom prst="rect">
            <a:avLst/>
          </a:prstGeom>
          <a:solidFill>
            <a:srgbClr val="FFFFCC"/>
          </a:solidFill>
          <a:ln>
            <a:solidFill>
              <a:schemeClr val="tx1"/>
            </a:solidFill>
          </a:ln>
        </p:spPr>
        <p:txBody>
          <a:bodyPr wrap="square" rtlCol="0">
            <a:spAutoFit/>
          </a:bodyPr>
          <a:lstStyle/>
          <a:p>
            <a:r>
              <a:rPr lang="en-GB" sz="3200" dirty="0"/>
              <a:t>Insert 25 X colour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181251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Photo Shoot</a:t>
            </a:r>
          </a:p>
        </p:txBody>
      </p:sp>
      <p:sp>
        <p:nvSpPr>
          <p:cNvPr id="5" name="TextBox 4"/>
          <p:cNvSpPr txBox="1"/>
          <p:nvPr/>
        </p:nvSpPr>
        <p:spPr>
          <a:xfrm>
            <a:off x="457200" y="1268760"/>
            <a:ext cx="8363272"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611560" y="1417638"/>
            <a:ext cx="3168352" cy="2400657"/>
          </a:xfrm>
          <a:prstGeom prst="rect">
            <a:avLst/>
          </a:prstGeom>
          <a:solidFill>
            <a:srgbClr val="FFFFCC"/>
          </a:solidFill>
          <a:ln>
            <a:solidFill>
              <a:schemeClr val="tx1"/>
            </a:solidFill>
          </a:ln>
        </p:spPr>
        <p:txBody>
          <a:bodyPr wrap="square" rtlCol="0">
            <a:spAutoFit/>
          </a:bodyPr>
          <a:lstStyle/>
          <a:p>
            <a:r>
              <a:rPr lang="en-GB" sz="3200" dirty="0"/>
              <a:t>Insert 25 X Black and white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3023645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Photo Shoot</a:t>
            </a:r>
          </a:p>
        </p:txBody>
      </p:sp>
      <p:sp>
        <p:nvSpPr>
          <p:cNvPr id="4" name="TextBox 3"/>
          <p:cNvSpPr txBox="1"/>
          <p:nvPr/>
        </p:nvSpPr>
        <p:spPr>
          <a:xfrm>
            <a:off x="39553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71601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1692771"/>
          </a:xfrm>
          <a:prstGeom prst="rect">
            <a:avLst/>
          </a:prstGeom>
          <a:solidFill>
            <a:srgbClr val="FFFFCC"/>
          </a:solidFill>
          <a:ln>
            <a:solidFill>
              <a:schemeClr val="tx1"/>
            </a:solidFill>
          </a:ln>
        </p:spPr>
        <p:txBody>
          <a:bodyPr wrap="square" rtlCol="0">
            <a:spAutoFit/>
          </a:bodyPr>
          <a:lstStyle/>
          <a:p>
            <a:r>
              <a:rPr lang="en-GB" sz="3200" dirty="0"/>
              <a:t>Insert 3 X colour wallet size photos </a:t>
            </a:r>
            <a:r>
              <a:rPr lang="en-GB" sz="2000" dirty="0"/>
              <a:t>(these should be your runners up)</a:t>
            </a:r>
          </a:p>
        </p:txBody>
      </p:sp>
      <p:sp>
        <p:nvSpPr>
          <p:cNvPr id="7" name="TextBox 6"/>
          <p:cNvSpPr txBox="1"/>
          <p:nvPr/>
        </p:nvSpPr>
        <p:spPr>
          <a:xfrm>
            <a:off x="4989977" y="1484784"/>
            <a:ext cx="3168352" cy="1877437"/>
          </a:xfrm>
          <a:prstGeom prst="rect">
            <a:avLst/>
          </a:prstGeom>
          <a:solidFill>
            <a:srgbClr val="FFFFCC"/>
          </a:solidFill>
          <a:ln>
            <a:solidFill>
              <a:schemeClr val="tx1"/>
            </a:solidFill>
          </a:ln>
        </p:spPr>
        <p:txBody>
          <a:bodyPr wrap="square" rtlCol="0">
            <a:spAutoFit/>
          </a:bodyPr>
          <a:lstStyle/>
          <a:p>
            <a:r>
              <a:rPr lang="en-GB" sz="3200" dirty="0"/>
              <a:t>Insert 3 X black and white wallet size photos </a:t>
            </a:r>
            <a:r>
              <a:rPr lang="en-GB" sz="2000" dirty="0"/>
              <a:t>(these should be your runners up)</a:t>
            </a:r>
          </a:p>
        </p:txBody>
      </p:sp>
    </p:spTree>
    <p:extLst>
      <p:ext uri="{BB962C8B-B14F-4D97-AF65-F5344CB8AC3E}">
        <p14:creationId xmlns:p14="http://schemas.microsoft.com/office/powerpoint/2010/main" val="1277395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60032" y="121893"/>
            <a:ext cx="4032448" cy="2923877"/>
          </a:xfrm>
          <a:prstGeom prst="rect">
            <a:avLst/>
          </a:prstGeom>
          <a:noFill/>
        </p:spPr>
        <p:txBody>
          <a:bodyPr wrap="square" rtlCol="0">
            <a:spAutoFit/>
          </a:bodyPr>
          <a:lstStyle/>
          <a:p>
            <a:r>
              <a:rPr lang="en-GB" sz="3200" dirty="0"/>
              <a:t>First Photo Shoot</a:t>
            </a:r>
          </a:p>
          <a:p>
            <a:endParaRPr lang="en-GB" sz="3200" dirty="0"/>
          </a:p>
          <a:p>
            <a:pPr marL="457200" indent="-457200">
              <a:buAutoNum type="arabicPeriod"/>
            </a:pPr>
            <a:r>
              <a:rPr lang="en-GB" sz="2000" dirty="0"/>
              <a:t>Where and when was the shoot taken?</a:t>
            </a:r>
          </a:p>
          <a:p>
            <a:pPr marL="457200" indent="-457200">
              <a:buAutoNum type="arabicPeriod"/>
            </a:pPr>
            <a:r>
              <a:rPr lang="en-GB" sz="2000" dirty="0"/>
              <a:t>What was the aim of the shoot?</a:t>
            </a:r>
          </a:p>
          <a:p>
            <a:pPr marL="457200" indent="-457200">
              <a:buAutoNum type="arabicPeriod"/>
            </a:pPr>
            <a:r>
              <a:rPr lang="en-GB" sz="2000" dirty="0"/>
              <a:t>Was it successful?</a:t>
            </a:r>
          </a:p>
          <a:p>
            <a:pPr marL="457200" indent="-457200">
              <a:buAutoNum type="arabicPeriod"/>
            </a:pPr>
            <a:r>
              <a:rPr lang="en-GB" sz="2000" dirty="0"/>
              <a:t>Which was the best photo and why?</a:t>
            </a:r>
          </a:p>
        </p:txBody>
      </p:sp>
      <p:sp>
        <p:nvSpPr>
          <p:cNvPr id="8" name="TextBox 7"/>
          <p:cNvSpPr txBox="1"/>
          <p:nvPr/>
        </p:nvSpPr>
        <p:spPr>
          <a:xfrm>
            <a:off x="4932040" y="5913284"/>
            <a:ext cx="3960440" cy="646331"/>
          </a:xfrm>
          <a:prstGeom prst="rect">
            <a:avLst/>
          </a:prstGeom>
          <a:solidFill>
            <a:srgbClr val="FFFFCC"/>
          </a:solidFill>
          <a:ln>
            <a:solidFill>
              <a:schemeClr val="accent1"/>
            </a:solidFill>
          </a:ln>
        </p:spPr>
        <p:txBody>
          <a:bodyPr wrap="square" rtlCol="0">
            <a:spAutoFit/>
          </a:bodyPr>
          <a:lstStyle/>
          <a:p>
            <a:r>
              <a:rPr lang="en-GB" dirty="0"/>
              <a:t>This should include your best photo and the annotation above</a:t>
            </a:r>
          </a:p>
        </p:txBody>
      </p:sp>
    </p:spTree>
    <p:extLst>
      <p:ext uri="{BB962C8B-B14F-4D97-AF65-F5344CB8AC3E}">
        <p14:creationId xmlns:p14="http://schemas.microsoft.com/office/powerpoint/2010/main" val="1281111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 Photo Shoot</a:t>
            </a:r>
          </a:p>
        </p:txBody>
      </p:sp>
      <p:sp>
        <p:nvSpPr>
          <p:cNvPr id="4" name="TextBox 3"/>
          <p:cNvSpPr txBox="1"/>
          <p:nvPr/>
        </p:nvSpPr>
        <p:spPr>
          <a:xfrm>
            <a:off x="395536" y="1268760"/>
            <a:ext cx="8291264"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2123658"/>
          </a:xfrm>
          <a:prstGeom prst="rect">
            <a:avLst/>
          </a:prstGeom>
          <a:solidFill>
            <a:srgbClr val="FFFFCC"/>
          </a:solidFill>
          <a:ln>
            <a:solidFill>
              <a:schemeClr val="tx1"/>
            </a:solidFill>
          </a:ln>
        </p:spPr>
        <p:txBody>
          <a:bodyPr wrap="square" rtlCol="0">
            <a:spAutoFit/>
          </a:bodyPr>
          <a:lstStyle/>
          <a:p>
            <a:r>
              <a:rPr lang="en-GB" sz="3200" dirty="0"/>
              <a:t>Insert 25 X colour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1292528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 Photo Shoot</a:t>
            </a:r>
          </a:p>
        </p:txBody>
      </p:sp>
      <p:sp>
        <p:nvSpPr>
          <p:cNvPr id="5" name="TextBox 4"/>
          <p:cNvSpPr txBox="1"/>
          <p:nvPr/>
        </p:nvSpPr>
        <p:spPr>
          <a:xfrm>
            <a:off x="457200" y="1268760"/>
            <a:ext cx="8363272"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611560" y="1417638"/>
            <a:ext cx="3168352" cy="2400657"/>
          </a:xfrm>
          <a:prstGeom prst="rect">
            <a:avLst/>
          </a:prstGeom>
          <a:solidFill>
            <a:srgbClr val="FFFFCC"/>
          </a:solidFill>
          <a:ln>
            <a:solidFill>
              <a:schemeClr val="tx1"/>
            </a:solidFill>
          </a:ln>
        </p:spPr>
        <p:txBody>
          <a:bodyPr wrap="square" rtlCol="0">
            <a:spAutoFit/>
          </a:bodyPr>
          <a:lstStyle/>
          <a:p>
            <a:r>
              <a:rPr lang="en-GB" sz="3200" dirty="0"/>
              <a:t>Insert 25 X Black and white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266066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 Photo Shoot</a:t>
            </a:r>
          </a:p>
        </p:txBody>
      </p:sp>
      <p:sp>
        <p:nvSpPr>
          <p:cNvPr id="4" name="TextBox 3"/>
          <p:cNvSpPr txBox="1"/>
          <p:nvPr/>
        </p:nvSpPr>
        <p:spPr>
          <a:xfrm>
            <a:off x="39553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71601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1692771"/>
          </a:xfrm>
          <a:prstGeom prst="rect">
            <a:avLst/>
          </a:prstGeom>
          <a:solidFill>
            <a:srgbClr val="FFFFCC"/>
          </a:solidFill>
          <a:ln>
            <a:solidFill>
              <a:schemeClr val="tx1"/>
            </a:solidFill>
          </a:ln>
        </p:spPr>
        <p:txBody>
          <a:bodyPr wrap="square" rtlCol="0">
            <a:spAutoFit/>
          </a:bodyPr>
          <a:lstStyle/>
          <a:p>
            <a:r>
              <a:rPr lang="en-GB" sz="3200" dirty="0"/>
              <a:t>Insert 3 X colour wallet size photos </a:t>
            </a:r>
            <a:r>
              <a:rPr lang="en-GB" sz="2000" dirty="0"/>
              <a:t>(these should be your runners up)</a:t>
            </a:r>
          </a:p>
        </p:txBody>
      </p:sp>
      <p:sp>
        <p:nvSpPr>
          <p:cNvPr id="7" name="TextBox 6"/>
          <p:cNvSpPr txBox="1"/>
          <p:nvPr/>
        </p:nvSpPr>
        <p:spPr>
          <a:xfrm>
            <a:off x="4989977" y="1484784"/>
            <a:ext cx="3168352" cy="1877437"/>
          </a:xfrm>
          <a:prstGeom prst="rect">
            <a:avLst/>
          </a:prstGeom>
          <a:solidFill>
            <a:srgbClr val="FFFFCC"/>
          </a:solidFill>
          <a:ln>
            <a:solidFill>
              <a:schemeClr val="tx1"/>
            </a:solidFill>
          </a:ln>
        </p:spPr>
        <p:txBody>
          <a:bodyPr wrap="square" rtlCol="0">
            <a:spAutoFit/>
          </a:bodyPr>
          <a:lstStyle/>
          <a:p>
            <a:r>
              <a:rPr lang="en-GB" sz="3200" dirty="0"/>
              <a:t>Insert 3 X black and white wallet size photos </a:t>
            </a:r>
            <a:r>
              <a:rPr lang="en-GB" sz="2000" dirty="0"/>
              <a:t>(these should be your runners up)</a:t>
            </a:r>
          </a:p>
        </p:txBody>
      </p:sp>
    </p:spTree>
    <p:extLst>
      <p:ext uri="{BB962C8B-B14F-4D97-AF65-F5344CB8AC3E}">
        <p14:creationId xmlns:p14="http://schemas.microsoft.com/office/powerpoint/2010/main" val="2885476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60032" y="121893"/>
            <a:ext cx="4032448" cy="2923877"/>
          </a:xfrm>
          <a:prstGeom prst="rect">
            <a:avLst/>
          </a:prstGeom>
          <a:noFill/>
        </p:spPr>
        <p:txBody>
          <a:bodyPr wrap="square" rtlCol="0">
            <a:spAutoFit/>
          </a:bodyPr>
          <a:lstStyle/>
          <a:p>
            <a:r>
              <a:rPr lang="en-GB" sz="3200" dirty="0"/>
              <a:t>Second Photo Shoot</a:t>
            </a:r>
          </a:p>
          <a:p>
            <a:endParaRPr lang="en-GB" sz="3200" dirty="0"/>
          </a:p>
          <a:p>
            <a:pPr marL="457200" indent="-457200">
              <a:buAutoNum type="arabicPeriod"/>
            </a:pPr>
            <a:r>
              <a:rPr lang="en-GB" sz="2000" dirty="0"/>
              <a:t>Where and when was the shoot taken?</a:t>
            </a:r>
          </a:p>
          <a:p>
            <a:pPr marL="457200" indent="-457200">
              <a:buAutoNum type="arabicPeriod"/>
            </a:pPr>
            <a:r>
              <a:rPr lang="en-GB" sz="2000" dirty="0"/>
              <a:t>What was the aim of the shoot?</a:t>
            </a:r>
          </a:p>
          <a:p>
            <a:pPr marL="457200" indent="-457200">
              <a:buAutoNum type="arabicPeriod"/>
            </a:pPr>
            <a:r>
              <a:rPr lang="en-GB" sz="2000" dirty="0"/>
              <a:t>Was it successful?</a:t>
            </a:r>
          </a:p>
          <a:p>
            <a:pPr marL="457200" indent="-457200">
              <a:buAutoNum type="arabicPeriod"/>
            </a:pPr>
            <a:r>
              <a:rPr lang="en-GB" sz="2000" dirty="0"/>
              <a:t>Which was the best photo and why?</a:t>
            </a:r>
          </a:p>
        </p:txBody>
      </p:sp>
      <p:sp>
        <p:nvSpPr>
          <p:cNvPr id="8" name="TextBox 7"/>
          <p:cNvSpPr txBox="1"/>
          <p:nvPr/>
        </p:nvSpPr>
        <p:spPr>
          <a:xfrm>
            <a:off x="4932040" y="5913284"/>
            <a:ext cx="3960440" cy="646331"/>
          </a:xfrm>
          <a:prstGeom prst="rect">
            <a:avLst/>
          </a:prstGeom>
          <a:solidFill>
            <a:srgbClr val="FFFFCC"/>
          </a:solidFill>
          <a:ln>
            <a:solidFill>
              <a:schemeClr val="accent1"/>
            </a:solidFill>
          </a:ln>
        </p:spPr>
        <p:txBody>
          <a:bodyPr wrap="square" rtlCol="0">
            <a:spAutoFit/>
          </a:bodyPr>
          <a:lstStyle/>
          <a:p>
            <a:r>
              <a:rPr lang="en-GB" dirty="0"/>
              <a:t>This should include your best photo and the annotation above</a:t>
            </a:r>
          </a:p>
        </p:txBody>
      </p:sp>
    </p:spTree>
    <p:extLst>
      <p:ext uri="{BB962C8B-B14F-4D97-AF65-F5344CB8AC3E}">
        <p14:creationId xmlns:p14="http://schemas.microsoft.com/office/powerpoint/2010/main" val="2067303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Third Photo Shoot</a:t>
            </a:r>
          </a:p>
        </p:txBody>
      </p:sp>
      <p:sp>
        <p:nvSpPr>
          <p:cNvPr id="4" name="TextBox 3"/>
          <p:cNvSpPr txBox="1"/>
          <p:nvPr/>
        </p:nvSpPr>
        <p:spPr>
          <a:xfrm>
            <a:off x="395536" y="1268760"/>
            <a:ext cx="8291264"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2123658"/>
          </a:xfrm>
          <a:prstGeom prst="rect">
            <a:avLst/>
          </a:prstGeom>
          <a:solidFill>
            <a:srgbClr val="FFFFCC"/>
          </a:solidFill>
          <a:ln>
            <a:solidFill>
              <a:schemeClr val="tx1"/>
            </a:solidFill>
          </a:ln>
        </p:spPr>
        <p:txBody>
          <a:bodyPr wrap="square" rtlCol="0">
            <a:spAutoFit/>
          </a:bodyPr>
          <a:lstStyle/>
          <a:p>
            <a:r>
              <a:rPr lang="en-GB" sz="3200" dirty="0"/>
              <a:t>Insert 25 X colour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3569348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Third Photo Shoot</a:t>
            </a:r>
          </a:p>
        </p:txBody>
      </p:sp>
      <p:sp>
        <p:nvSpPr>
          <p:cNvPr id="5" name="TextBox 4"/>
          <p:cNvSpPr txBox="1"/>
          <p:nvPr/>
        </p:nvSpPr>
        <p:spPr>
          <a:xfrm>
            <a:off x="457200" y="1268760"/>
            <a:ext cx="8363272"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611560" y="1417638"/>
            <a:ext cx="3168352" cy="2400657"/>
          </a:xfrm>
          <a:prstGeom prst="rect">
            <a:avLst/>
          </a:prstGeom>
          <a:solidFill>
            <a:srgbClr val="FFFFCC"/>
          </a:solidFill>
          <a:ln>
            <a:solidFill>
              <a:schemeClr val="tx1"/>
            </a:solidFill>
          </a:ln>
        </p:spPr>
        <p:txBody>
          <a:bodyPr wrap="square" rtlCol="0">
            <a:spAutoFit/>
          </a:bodyPr>
          <a:lstStyle/>
          <a:p>
            <a:r>
              <a:rPr lang="en-GB" sz="3200" dirty="0"/>
              <a:t>Insert 25 X Black and white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3854798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Title Page </a:t>
            </a:r>
          </a:p>
        </p:txBody>
      </p:sp>
      <p:sp>
        <p:nvSpPr>
          <p:cNvPr id="4" name="TextBox 3"/>
          <p:cNvSpPr txBox="1"/>
          <p:nvPr/>
        </p:nvSpPr>
        <p:spPr>
          <a:xfrm>
            <a:off x="128038" y="6310437"/>
            <a:ext cx="5616624" cy="369332"/>
          </a:xfrm>
          <a:prstGeom prst="rect">
            <a:avLst/>
          </a:prstGeom>
          <a:solidFill>
            <a:srgbClr val="FFFFCC"/>
          </a:solidFill>
          <a:ln>
            <a:solidFill>
              <a:schemeClr val="accent1"/>
            </a:solidFill>
          </a:ln>
        </p:spPr>
        <p:txBody>
          <a:bodyPr wrap="square" rtlCol="0">
            <a:spAutoFit/>
          </a:bodyPr>
          <a:lstStyle/>
          <a:p>
            <a:r>
              <a:rPr lang="en-GB" dirty="0"/>
              <a:t>This should include images and the title of your project</a:t>
            </a:r>
          </a:p>
        </p:txBody>
      </p:sp>
    </p:spTree>
    <p:extLst>
      <p:ext uri="{BB962C8B-B14F-4D97-AF65-F5344CB8AC3E}">
        <p14:creationId xmlns:p14="http://schemas.microsoft.com/office/powerpoint/2010/main" val="3475174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Third Photo Shoot</a:t>
            </a:r>
          </a:p>
        </p:txBody>
      </p:sp>
      <p:sp>
        <p:nvSpPr>
          <p:cNvPr id="4" name="TextBox 3"/>
          <p:cNvSpPr txBox="1"/>
          <p:nvPr/>
        </p:nvSpPr>
        <p:spPr>
          <a:xfrm>
            <a:off x="39553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71601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1692771"/>
          </a:xfrm>
          <a:prstGeom prst="rect">
            <a:avLst/>
          </a:prstGeom>
          <a:solidFill>
            <a:srgbClr val="FFFFCC"/>
          </a:solidFill>
          <a:ln>
            <a:solidFill>
              <a:schemeClr val="tx1"/>
            </a:solidFill>
          </a:ln>
        </p:spPr>
        <p:txBody>
          <a:bodyPr wrap="square" rtlCol="0">
            <a:spAutoFit/>
          </a:bodyPr>
          <a:lstStyle/>
          <a:p>
            <a:r>
              <a:rPr lang="en-GB" sz="3200" dirty="0"/>
              <a:t>Insert 3 X colour wallet size photos </a:t>
            </a:r>
            <a:r>
              <a:rPr lang="en-GB" sz="2000" dirty="0"/>
              <a:t>(these should be your runners up)</a:t>
            </a:r>
          </a:p>
        </p:txBody>
      </p:sp>
      <p:sp>
        <p:nvSpPr>
          <p:cNvPr id="7" name="TextBox 6"/>
          <p:cNvSpPr txBox="1"/>
          <p:nvPr/>
        </p:nvSpPr>
        <p:spPr>
          <a:xfrm>
            <a:off x="4989977" y="1484784"/>
            <a:ext cx="3168352" cy="1877437"/>
          </a:xfrm>
          <a:prstGeom prst="rect">
            <a:avLst/>
          </a:prstGeom>
          <a:solidFill>
            <a:srgbClr val="FFFFCC"/>
          </a:solidFill>
          <a:ln>
            <a:solidFill>
              <a:schemeClr val="tx1"/>
            </a:solidFill>
          </a:ln>
        </p:spPr>
        <p:txBody>
          <a:bodyPr wrap="square" rtlCol="0">
            <a:spAutoFit/>
          </a:bodyPr>
          <a:lstStyle/>
          <a:p>
            <a:r>
              <a:rPr lang="en-GB" sz="3200" dirty="0"/>
              <a:t>Insert 3 X black and white wallet size photos </a:t>
            </a:r>
            <a:r>
              <a:rPr lang="en-GB" sz="2000" dirty="0"/>
              <a:t>(these should be your runners up)</a:t>
            </a:r>
          </a:p>
        </p:txBody>
      </p:sp>
    </p:spTree>
    <p:extLst>
      <p:ext uri="{BB962C8B-B14F-4D97-AF65-F5344CB8AC3E}">
        <p14:creationId xmlns:p14="http://schemas.microsoft.com/office/powerpoint/2010/main" val="296186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60032" y="121893"/>
            <a:ext cx="4032448" cy="2923877"/>
          </a:xfrm>
          <a:prstGeom prst="rect">
            <a:avLst/>
          </a:prstGeom>
          <a:noFill/>
        </p:spPr>
        <p:txBody>
          <a:bodyPr wrap="square" rtlCol="0">
            <a:spAutoFit/>
          </a:bodyPr>
          <a:lstStyle/>
          <a:p>
            <a:r>
              <a:rPr lang="en-GB" sz="3200" dirty="0"/>
              <a:t>Third Photo Shoot</a:t>
            </a:r>
          </a:p>
          <a:p>
            <a:endParaRPr lang="en-GB" sz="3200" dirty="0"/>
          </a:p>
          <a:p>
            <a:pPr marL="457200" indent="-457200">
              <a:buAutoNum type="arabicPeriod"/>
            </a:pPr>
            <a:r>
              <a:rPr lang="en-GB" sz="2000" dirty="0"/>
              <a:t>Where and when was the shoot taken?</a:t>
            </a:r>
          </a:p>
          <a:p>
            <a:pPr marL="457200" indent="-457200">
              <a:buAutoNum type="arabicPeriod"/>
            </a:pPr>
            <a:r>
              <a:rPr lang="en-GB" sz="2000" dirty="0"/>
              <a:t>What was the aim of the shoot?</a:t>
            </a:r>
          </a:p>
          <a:p>
            <a:pPr marL="457200" indent="-457200">
              <a:buAutoNum type="arabicPeriod"/>
            </a:pPr>
            <a:r>
              <a:rPr lang="en-GB" sz="2000" dirty="0"/>
              <a:t>Was it successful?</a:t>
            </a:r>
          </a:p>
          <a:p>
            <a:pPr marL="457200" indent="-457200">
              <a:buAutoNum type="arabicPeriod"/>
            </a:pPr>
            <a:r>
              <a:rPr lang="en-GB" sz="2000" dirty="0"/>
              <a:t>Which was the best photo and why?</a:t>
            </a:r>
          </a:p>
        </p:txBody>
      </p:sp>
      <p:sp>
        <p:nvSpPr>
          <p:cNvPr id="8" name="TextBox 7"/>
          <p:cNvSpPr txBox="1"/>
          <p:nvPr/>
        </p:nvSpPr>
        <p:spPr>
          <a:xfrm>
            <a:off x="4932040" y="5913284"/>
            <a:ext cx="3960440" cy="646331"/>
          </a:xfrm>
          <a:prstGeom prst="rect">
            <a:avLst/>
          </a:prstGeom>
          <a:solidFill>
            <a:srgbClr val="FFFFCC"/>
          </a:solidFill>
          <a:ln>
            <a:solidFill>
              <a:schemeClr val="accent1"/>
            </a:solidFill>
          </a:ln>
        </p:spPr>
        <p:txBody>
          <a:bodyPr wrap="square" rtlCol="0">
            <a:spAutoFit/>
          </a:bodyPr>
          <a:lstStyle/>
          <a:p>
            <a:r>
              <a:rPr lang="en-GB" dirty="0"/>
              <a:t>This should include your best photo and the annotation above</a:t>
            </a:r>
          </a:p>
        </p:txBody>
      </p:sp>
    </p:spTree>
    <p:extLst>
      <p:ext uri="{BB962C8B-B14F-4D97-AF65-F5344CB8AC3E}">
        <p14:creationId xmlns:p14="http://schemas.microsoft.com/office/powerpoint/2010/main" val="2982069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661248"/>
            <a:ext cx="8229600" cy="1008111"/>
          </a:xfrm>
        </p:spPr>
        <p:txBody>
          <a:bodyPr>
            <a:normAutofit lnSpcReduction="10000"/>
          </a:bodyPr>
          <a:lstStyle/>
          <a:p>
            <a:pPr marL="0" indent="0">
              <a:buNone/>
            </a:pPr>
            <a:r>
              <a:rPr lang="en-GB" sz="6600" dirty="0"/>
              <a:t>Initial Research</a:t>
            </a:r>
          </a:p>
        </p:txBody>
      </p:sp>
    </p:spTree>
    <p:extLst>
      <p:ext uri="{BB962C8B-B14F-4D97-AF65-F5344CB8AC3E}">
        <p14:creationId xmlns:p14="http://schemas.microsoft.com/office/powerpoint/2010/main" val="3204593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Mood Board</a:t>
            </a:r>
          </a:p>
        </p:txBody>
      </p:sp>
      <p:sp>
        <p:nvSpPr>
          <p:cNvPr id="4" name="TextBox 3"/>
          <p:cNvSpPr txBox="1"/>
          <p:nvPr/>
        </p:nvSpPr>
        <p:spPr>
          <a:xfrm>
            <a:off x="128038" y="6310437"/>
            <a:ext cx="8620426" cy="369332"/>
          </a:xfrm>
          <a:prstGeom prst="rect">
            <a:avLst/>
          </a:prstGeom>
          <a:solidFill>
            <a:srgbClr val="FFFFCC"/>
          </a:solidFill>
          <a:ln>
            <a:solidFill>
              <a:schemeClr val="accent1"/>
            </a:solidFill>
          </a:ln>
        </p:spPr>
        <p:txBody>
          <a:bodyPr wrap="square" rtlCol="0">
            <a:spAutoFit/>
          </a:bodyPr>
          <a:lstStyle/>
          <a:p>
            <a:r>
              <a:rPr lang="en-GB" dirty="0"/>
              <a:t>This should include 5-10 images of each of the artist work and their names  </a:t>
            </a:r>
          </a:p>
        </p:txBody>
      </p:sp>
      <p:sp>
        <p:nvSpPr>
          <p:cNvPr id="5" name="Rectangle 4"/>
          <p:cNvSpPr/>
          <p:nvPr/>
        </p:nvSpPr>
        <p:spPr>
          <a:xfrm>
            <a:off x="170473" y="5805264"/>
            <a:ext cx="8803054" cy="415498"/>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1. Record between 5-10 facts about your chosen photographers</a:t>
            </a:r>
            <a:endParaRPr lang="en-GB" sz="2100" b="1" dirty="0">
              <a:solidFill>
                <a:srgbClr val="FF0000"/>
              </a:solidFill>
              <a:cs typeface="Courier New" pitchFamily="49" charset="0"/>
            </a:endParaRPr>
          </a:p>
        </p:txBody>
      </p:sp>
    </p:spTree>
    <p:extLst>
      <p:ext uri="{BB962C8B-B14F-4D97-AF65-F5344CB8AC3E}">
        <p14:creationId xmlns:p14="http://schemas.microsoft.com/office/powerpoint/2010/main" val="4291106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19760109"/>
              </p:ext>
            </p:extLst>
          </p:nvPr>
        </p:nvGraphicFramePr>
        <p:xfrm>
          <a:off x="107504" y="116632"/>
          <a:ext cx="8856984" cy="6693728"/>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178136523"/>
                    </a:ext>
                  </a:extLst>
                </a:gridCol>
                <a:gridCol w="3312368">
                  <a:extLst>
                    <a:ext uri="{9D8B030D-6E8A-4147-A177-3AD203B41FA5}">
                      <a16:colId xmlns:a16="http://schemas.microsoft.com/office/drawing/2014/main" val="3725220918"/>
                    </a:ext>
                  </a:extLst>
                </a:gridCol>
                <a:gridCol w="3816424">
                  <a:extLst>
                    <a:ext uri="{9D8B030D-6E8A-4147-A177-3AD203B41FA5}">
                      <a16:colId xmlns:a16="http://schemas.microsoft.com/office/drawing/2014/main" val="3356526372"/>
                    </a:ext>
                  </a:extLst>
                </a:gridCol>
              </a:tblGrid>
              <a:tr h="640080">
                <a:tc>
                  <a:txBody>
                    <a:bodyPr/>
                    <a:lstStyle/>
                    <a:p>
                      <a:r>
                        <a:rPr lang="en-GB" dirty="0">
                          <a:solidFill>
                            <a:sysClr val="windowText" lastClr="000000"/>
                          </a:solidFill>
                        </a:rPr>
                        <a:t>Initial Research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solidFill>
                            <a:sysClr val="windowText" lastClr="000000"/>
                          </a:solidFill>
                        </a:rPr>
                        <a:t>First Artist/ Photographer </a:t>
                      </a:r>
                    </a:p>
                    <a:p>
                      <a:r>
                        <a:rPr lang="en-GB" dirty="0">
                          <a:solidFill>
                            <a:sysClr val="windowText" lastClr="000000"/>
                          </a:solidFill>
                        </a:rPr>
                        <a:t>(insert</a:t>
                      </a:r>
                      <a:r>
                        <a:rPr lang="en-GB" baseline="0" dirty="0">
                          <a:solidFill>
                            <a:sysClr val="windowText" lastClr="000000"/>
                          </a:solidFill>
                        </a:rPr>
                        <a:t> name)</a:t>
                      </a:r>
                      <a:endParaRPr lang="en-GB"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ysClr val="windowText" lastClr="000000"/>
                          </a:solidFill>
                        </a:rPr>
                        <a:t>First Artist/ Photographer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ysClr val="windowText" lastClr="000000"/>
                          </a:solidFill>
                        </a:rPr>
                        <a:t>(insert</a:t>
                      </a:r>
                      <a:r>
                        <a:rPr lang="en-GB" baseline="0" dirty="0">
                          <a:solidFill>
                            <a:sysClr val="windowText" lastClr="000000"/>
                          </a:solidFill>
                        </a:rPr>
                        <a:t> name)</a:t>
                      </a:r>
                      <a:endParaRPr lang="en-GB"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7458216"/>
                  </a:ext>
                </a:extLst>
              </a:tr>
              <a:tr h="1513412">
                <a:tc>
                  <a:txBody>
                    <a:bodyPr/>
                    <a:lstStyle/>
                    <a:p>
                      <a:r>
                        <a:rPr lang="en-GB" sz="1400" dirty="0"/>
                        <a:t>Why did you select this Artist/</a:t>
                      </a:r>
                      <a:r>
                        <a:rPr lang="en-GB" sz="1400" baseline="0" dirty="0"/>
                        <a:t> Photographer for your initial research?</a:t>
                      </a: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5400645"/>
                  </a:ext>
                </a:extLst>
              </a:tr>
              <a:tr h="1513412">
                <a:tc>
                  <a:txBody>
                    <a:bodyPr/>
                    <a:lstStyle/>
                    <a:p>
                      <a:r>
                        <a:rPr lang="en-GB" sz="1400" dirty="0"/>
                        <a:t>What is your opinion of their work? Are you interested in it for the formal or conceptual qualities?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5001317"/>
                  </a:ext>
                </a:extLst>
              </a:tr>
              <a:tr h="1513412">
                <a:tc>
                  <a:txBody>
                    <a:bodyPr/>
                    <a:lstStyle/>
                    <a:p>
                      <a:r>
                        <a:rPr lang="en-GB" sz="1400" dirty="0"/>
                        <a:t>How do they link to your question?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3830255"/>
                  </a:ext>
                </a:extLst>
              </a:tr>
              <a:tr h="1513412">
                <a:tc>
                  <a:txBody>
                    <a:bodyPr/>
                    <a:lstStyle/>
                    <a:p>
                      <a:r>
                        <a:rPr lang="en-GB" sz="1400" dirty="0"/>
                        <a:t>How</a:t>
                      </a:r>
                      <a:r>
                        <a:rPr lang="en-GB" sz="1400" baseline="0" dirty="0"/>
                        <a:t> has this research been useful? What inspiration could you take from their work?</a:t>
                      </a: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50764463"/>
                  </a:ext>
                </a:extLst>
              </a:tr>
            </a:tbl>
          </a:graphicData>
        </a:graphic>
      </p:graphicFrame>
    </p:spTree>
    <p:extLst>
      <p:ext uri="{BB962C8B-B14F-4D97-AF65-F5344CB8AC3E}">
        <p14:creationId xmlns:p14="http://schemas.microsoft.com/office/powerpoint/2010/main" val="1595388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Mash Up outcome</a:t>
            </a:r>
          </a:p>
        </p:txBody>
      </p:sp>
      <p:sp>
        <p:nvSpPr>
          <p:cNvPr id="4" name="Rectangle 3"/>
          <p:cNvSpPr/>
          <p:nvPr/>
        </p:nvSpPr>
        <p:spPr>
          <a:xfrm>
            <a:off x="107504" y="4581128"/>
            <a:ext cx="8928992" cy="907941"/>
          </a:xfrm>
          <a:prstGeom prst="rect">
            <a:avLst/>
          </a:prstGeom>
          <a:solidFill>
            <a:schemeClr val="bg1"/>
          </a:solidFill>
          <a:ln>
            <a:solidFill>
              <a:schemeClr val="tx1"/>
            </a:solidFill>
          </a:ln>
        </p:spPr>
        <p:txBody>
          <a:bodyPr wrap="square">
            <a:spAutoFit/>
          </a:bodyPr>
          <a:lstStyle/>
          <a:p>
            <a:r>
              <a:rPr lang="en-GB" sz="1400" b="1" u="sng" dirty="0">
                <a:cs typeface="Courier New" pitchFamily="49" charset="0"/>
              </a:rPr>
              <a:t>Which images did you choose to combine in this mash up and why?</a:t>
            </a:r>
          </a:p>
          <a:p>
            <a:endParaRPr lang="en-GB" sz="1100" b="1" u="sng" dirty="0">
              <a:cs typeface="Courier New" pitchFamily="49" charset="0"/>
            </a:endParaRPr>
          </a:p>
          <a:p>
            <a:r>
              <a:rPr lang="en-GB" sz="1400" b="1" dirty="0">
                <a:cs typeface="Courier New" pitchFamily="49" charset="0"/>
              </a:rPr>
              <a:t>I choose these three images because</a:t>
            </a:r>
            <a:r>
              <a:rPr lang="en-GB" sz="1400" b="1" dirty="0">
                <a:solidFill>
                  <a:srgbClr val="FF0000"/>
                </a:solidFill>
                <a:cs typeface="Courier New" pitchFamily="49" charset="0"/>
              </a:rPr>
              <a:t> ……………………… </a:t>
            </a:r>
            <a:r>
              <a:rPr lang="en-GB" sz="1400" b="1" dirty="0">
                <a:cs typeface="Courier New" pitchFamily="49" charset="0"/>
              </a:rPr>
              <a:t>I think it shows </a:t>
            </a:r>
            <a:r>
              <a:rPr lang="en-GB" sz="1400" b="1" dirty="0">
                <a:solidFill>
                  <a:srgbClr val="FF0000"/>
                </a:solidFill>
                <a:cs typeface="Courier New" pitchFamily="49" charset="0"/>
              </a:rPr>
              <a:t>…………………</a:t>
            </a:r>
            <a:r>
              <a:rPr lang="en-GB" sz="1400" b="1" dirty="0">
                <a:cs typeface="Courier New" pitchFamily="49" charset="0"/>
              </a:rPr>
              <a:t> effectively by </a:t>
            </a:r>
            <a:r>
              <a:rPr lang="en-GB" sz="1400" b="1" dirty="0">
                <a:solidFill>
                  <a:srgbClr val="FF0000"/>
                </a:solidFill>
                <a:cs typeface="Courier New" pitchFamily="49" charset="0"/>
              </a:rPr>
              <a:t>…………………</a:t>
            </a:r>
            <a:r>
              <a:rPr lang="en-GB" sz="1400" b="1" dirty="0">
                <a:cs typeface="Courier New" pitchFamily="49" charset="0"/>
              </a:rPr>
              <a:t> my aim for this mash was to show </a:t>
            </a:r>
            <a:r>
              <a:rPr lang="en-GB" sz="1400" b="1" dirty="0">
                <a:solidFill>
                  <a:srgbClr val="FF0000"/>
                </a:solidFill>
                <a:cs typeface="Courier New" pitchFamily="49" charset="0"/>
              </a:rPr>
              <a:t>…………………………..</a:t>
            </a:r>
          </a:p>
        </p:txBody>
      </p:sp>
      <p:sp>
        <p:nvSpPr>
          <p:cNvPr id="5" name="Rectangle 4"/>
          <p:cNvSpPr/>
          <p:nvPr/>
        </p:nvSpPr>
        <p:spPr>
          <a:xfrm>
            <a:off x="107504" y="5589240"/>
            <a:ext cx="8928992" cy="1123384"/>
          </a:xfrm>
          <a:prstGeom prst="rect">
            <a:avLst/>
          </a:prstGeom>
          <a:solidFill>
            <a:schemeClr val="bg1"/>
          </a:solidFill>
          <a:ln>
            <a:solidFill>
              <a:schemeClr val="tx1"/>
            </a:solidFill>
          </a:ln>
        </p:spPr>
        <p:txBody>
          <a:bodyPr wrap="square">
            <a:spAutoFit/>
          </a:bodyPr>
          <a:lstStyle/>
          <a:p>
            <a:r>
              <a:rPr lang="en-GB" sz="1400" b="1" u="sng" dirty="0">
                <a:cs typeface="Courier New" pitchFamily="49" charset="0"/>
              </a:rPr>
              <a:t>What processes did you choose to use the create your mashup up and was it successful?</a:t>
            </a:r>
          </a:p>
          <a:p>
            <a:endParaRPr lang="en-GB" sz="1100" b="1" u="sng" dirty="0">
              <a:cs typeface="Courier New" pitchFamily="49" charset="0"/>
            </a:endParaRPr>
          </a:p>
          <a:p>
            <a:r>
              <a:rPr lang="en-GB" sz="1400" b="1" dirty="0">
                <a:cs typeface="Courier New" pitchFamily="49" charset="0"/>
              </a:rPr>
              <a:t>To create my mash up, I selected these</a:t>
            </a:r>
            <a:r>
              <a:rPr lang="en-GB" sz="1400" b="1" dirty="0">
                <a:solidFill>
                  <a:srgbClr val="FF0000"/>
                </a:solidFill>
                <a:cs typeface="Courier New" pitchFamily="49" charset="0"/>
              </a:rPr>
              <a:t> techniques and materials </a:t>
            </a:r>
            <a:r>
              <a:rPr lang="en-GB" sz="1400" b="1" dirty="0">
                <a:cs typeface="Courier New" pitchFamily="49" charset="0"/>
              </a:rPr>
              <a:t>as I feel it shows the best component of all three artists by</a:t>
            </a:r>
            <a:r>
              <a:rPr lang="en-GB" sz="1400" b="1" dirty="0">
                <a:solidFill>
                  <a:srgbClr val="FF0000"/>
                </a:solidFill>
                <a:cs typeface="Courier New" pitchFamily="49" charset="0"/>
              </a:rPr>
              <a:t>……………… and ……………………….</a:t>
            </a:r>
            <a:r>
              <a:rPr lang="en-GB" sz="1400" b="1" dirty="0">
                <a:cs typeface="Courier New" pitchFamily="49" charset="0"/>
              </a:rPr>
              <a:t>. I think it </a:t>
            </a:r>
            <a:r>
              <a:rPr lang="en-GB" sz="1400" b="1" dirty="0">
                <a:solidFill>
                  <a:srgbClr val="FF0000"/>
                </a:solidFill>
                <a:cs typeface="Courier New" pitchFamily="49" charset="0"/>
              </a:rPr>
              <a:t>was/ wasn’t </a:t>
            </a:r>
            <a:r>
              <a:rPr lang="en-GB" sz="1400" b="1" dirty="0">
                <a:cs typeface="Courier New" pitchFamily="49" charset="0"/>
              </a:rPr>
              <a:t>successful because</a:t>
            </a:r>
            <a:r>
              <a:rPr lang="en-GB" sz="1400" b="1" dirty="0">
                <a:solidFill>
                  <a:srgbClr val="FF0000"/>
                </a:solidFill>
                <a:cs typeface="Courier New" pitchFamily="49" charset="0"/>
              </a:rPr>
              <a:t>……………………………………</a:t>
            </a:r>
            <a:r>
              <a:rPr lang="en-GB" sz="1400" b="1" dirty="0">
                <a:cs typeface="Courier New" pitchFamily="49" charset="0"/>
              </a:rPr>
              <a:t> if I had time to develop it, I would</a:t>
            </a:r>
            <a:r>
              <a:rPr lang="en-GB" sz="1400" b="1" dirty="0">
                <a:solidFill>
                  <a:srgbClr val="FF0000"/>
                </a:solidFill>
                <a:cs typeface="Courier New" pitchFamily="49" charset="0"/>
              </a:rPr>
              <a:t>……………………..</a:t>
            </a:r>
            <a:r>
              <a:rPr lang="en-GB" sz="1400" b="1" dirty="0">
                <a:cs typeface="Courier New" pitchFamily="49" charset="0"/>
              </a:rPr>
              <a:t> As it would show</a:t>
            </a:r>
            <a:r>
              <a:rPr lang="en-GB" sz="1400" b="1" dirty="0">
                <a:solidFill>
                  <a:srgbClr val="FF0000"/>
                </a:solidFill>
                <a:cs typeface="Courier New" pitchFamily="49" charset="0"/>
              </a:rPr>
              <a:t>……………………….</a:t>
            </a:r>
          </a:p>
        </p:txBody>
      </p:sp>
    </p:spTree>
    <p:extLst>
      <p:ext uri="{BB962C8B-B14F-4D97-AF65-F5344CB8AC3E}">
        <p14:creationId xmlns:p14="http://schemas.microsoft.com/office/powerpoint/2010/main" val="3213319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661248"/>
            <a:ext cx="8229600" cy="1008111"/>
          </a:xfrm>
        </p:spPr>
        <p:txBody>
          <a:bodyPr>
            <a:normAutofit fontScale="92500" lnSpcReduction="10000"/>
          </a:bodyPr>
          <a:lstStyle/>
          <a:p>
            <a:pPr marL="0" indent="0">
              <a:buNone/>
            </a:pPr>
            <a:r>
              <a:rPr lang="en-GB" sz="6600" dirty="0"/>
              <a:t>Photographer- Concept</a:t>
            </a:r>
          </a:p>
        </p:txBody>
      </p:sp>
    </p:spTree>
    <p:extLst>
      <p:ext uri="{BB962C8B-B14F-4D97-AF65-F5344CB8AC3E}">
        <p14:creationId xmlns:p14="http://schemas.microsoft.com/office/powerpoint/2010/main" val="1449446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Concept Photographer Mood Board</a:t>
            </a:r>
          </a:p>
        </p:txBody>
      </p:sp>
      <p:sp>
        <p:nvSpPr>
          <p:cNvPr id="4" name="TextBox 3"/>
          <p:cNvSpPr txBox="1"/>
          <p:nvPr/>
        </p:nvSpPr>
        <p:spPr>
          <a:xfrm>
            <a:off x="128038" y="6310437"/>
            <a:ext cx="6244162" cy="369332"/>
          </a:xfrm>
          <a:prstGeom prst="rect">
            <a:avLst/>
          </a:prstGeom>
          <a:solidFill>
            <a:srgbClr val="FFFFCC"/>
          </a:solidFill>
          <a:ln>
            <a:solidFill>
              <a:schemeClr val="accent1"/>
            </a:solidFill>
          </a:ln>
        </p:spPr>
        <p:txBody>
          <a:bodyPr wrap="square" rtlCol="0">
            <a:spAutoFit/>
          </a:bodyPr>
          <a:lstStyle/>
          <a:p>
            <a:r>
              <a:rPr lang="en-GB" dirty="0"/>
              <a:t>This should include 10 images of the artist work and their name  </a:t>
            </a:r>
          </a:p>
        </p:txBody>
      </p:sp>
      <p:sp>
        <p:nvSpPr>
          <p:cNvPr id="5" name="Rectangle 4"/>
          <p:cNvSpPr/>
          <p:nvPr/>
        </p:nvSpPr>
        <p:spPr>
          <a:xfrm>
            <a:off x="170473" y="5805264"/>
            <a:ext cx="8803054" cy="415498"/>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1. Record between 5-10 facts about your photographer</a:t>
            </a:r>
            <a:endParaRPr lang="en-GB" sz="2100" b="1" dirty="0">
              <a:solidFill>
                <a:srgbClr val="FF0000"/>
              </a:solidFill>
              <a:cs typeface="Courier New" pitchFamily="49" charset="0"/>
            </a:endParaRPr>
          </a:p>
        </p:txBody>
      </p:sp>
    </p:spTree>
    <p:extLst>
      <p:ext uri="{BB962C8B-B14F-4D97-AF65-F5344CB8AC3E}">
        <p14:creationId xmlns:p14="http://schemas.microsoft.com/office/powerpoint/2010/main" val="2328335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512" y="260648"/>
            <a:ext cx="5616624" cy="2477601"/>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2- How does their work link to your Project?</a:t>
            </a:r>
          </a:p>
          <a:p>
            <a:endParaRPr lang="en-GB" sz="800" b="1" u="sng" dirty="0">
              <a:cs typeface="Courier New" pitchFamily="49" charset="0"/>
            </a:endParaRPr>
          </a:p>
          <a:p>
            <a:r>
              <a:rPr lang="en-GB" b="1" dirty="0">
                <a:solidFill>
                  <a:srgbClr val="FF0000"/>
                </a:solidFill>
                <a:cs typeface="Courier New" pitchFamily="49" charset="0"/>
              </a:rPr>
              <a:t>……………</a:t>
            </a:r>
            <a:r>
              <a:rPr lang="en-GB" b="1" dirty="0">
                <a:cs typeface="Courier New" pitchFamily="49" charset="0"/>
              </a:rPr>
              <a:t> work links to my project because their work is focussed around   </a:t>
            </a:r>
            <a:r>
              <a:rPr lang="en-GB" b="1" dirty="0">
                <a:solidFill>
                  <a:srgbClr val="FF0000"/>
                </a:solidFill>
                <a:cs typeface="Courier New" pitchFamily="49" charset="0"/>
              </a:rPr>
              <a:t>……………………………</a:t>
            </a:r>
          </a:p>
          <a:p>
            <a:r>
              <a:rPr lang="en-GB" b="1" dirty="0">
                <a:cs typeface="Courier New" pitchFamily="49" charset="0"/>
              </a:rPr>
              <a:t>My project is based on the theme of </a:t>
            </a:r>
            <a:r>
              <a:rPr lang="en-GB" b="1" dirty="0">
                <a:solidFill>
                  <a:srgbClr val="FF0000"/>
                </a:solidFill>
                <a:cs typeface="Courier New" pitchFamily="49" charset="0"/>
              </a:rPr>
              <a:t>…………………..</a:t>
            </a:r>
            <a:r>
              <a:rPr lang="en-GB" b="1" dirty="0">
                <a:cs typeface="Courier New" pitchFamily="49" charset="0"/>
              </a:rPr>
              <a:t>, and I think that they address this by </a:t>
            </a:r>
            <a:r>
              <a:rPr lang="en-GB" b="1" dirty="0">
                <a:solidFill>
                  <a:srgbClr val="FF0000"/>
                </a:solidFill>
                <a:cs typeface="Courier New" pitchFamily="49" charset="0"/>
              </a:rPr>
              <a:t>………., ……………, ………………..</a:t>
            </a:r>
          </a:p>
          <a:p>
            <a:r>
              <a:rPr lang="en-GB" b="1" dirty="0">
                <a:cs typeface="Courier New" pitchFamily="49" charset="0"/>
              </a:rPr>
              <a:t>A good example of this theme is shown in this image because  </a:t>
            </a:r>
            <a:r>
              <a:rPr lang="en-GB" b="1" dirty="0">
                <a:solidFill>
                  <a:srgbClr val="FF0000"/>
                </a:solidFill>
                <a:cs typeface="Courier New" pitchFamily="49" charset="0"/>
              </a:rPr>
              <a:t>……………</a:t>
            </a:r>
          </a:p>
        </p:txBody>
      </p:sp>
      <p:sp>
        <p:nvSpPr>
          <p:cNvPr id="8" name="Rectangle 7"/>
          <p:cNvSpPr/>
          <p:nvPr/>
        </p:nvSpPr>
        <p:spPr>
          <a:xfrm>
            <a:off x="3579021" y="2924944"/>
            <a:ext cx="5326927" cy="3647152"/>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3- Were you interested in their work because of the formal (the way it looks)or conceptual (the ideas behind it) qualities of their art? </a:t>
            </a:r>
          </a:p>
          <a:p>
            <a:endParaRPr lang="en-GB" sz="800" b="1" u="sng" dirty="0">
              <a:cs typeface="Courier New" pitchFamily="49" charset="0"/>
            </a:endParaRPr>
          </a:p>
          <a:p>
            <a:r>
              <a:rPr lang="en-GB" sz="2000" b="1" dirty="0">
                <a:cs typeface="Courier New" pitchFamily="49" charset="0"/>
              </a:rPr>
              <a:t>I am interested in </a:t>
            </a:r>
            <a:r>
              <a:rPr lang="en-GB" sz="2000" b="1" dirty="0">
                <a:solidFill>
                  <a:srgbClr val="FF0000"/>
                </a:solidFill>
                <a:cs typeface="Courier New" pitchFamily="49" charset="0"/>
              </a:rPr>
              <a:t>……………’s</a:t>
            </a:r>
            <a:r>
              <a:rPr lang="en-GB" sz="2000" b="1" dirty="0">
                <a:cs typeface="Courier New" pitchFamily="49" charset="0"/>
              </a:rPr>
              <a:t> work because of the </a:t>
            </a:r>
            <a:r>
              <a:rPr lang="en-GB" sz="2000" b="1" dirty="0">
                <a:solidFill>
                  <a:srgbClr val="FF0000"/>
                </a:solidFill>
                <a:cs typeface="Courier New" pitchFamily="49" charset="0"/>
              </a:rPr>
              <a:t>Formal/ Conceptual </a:t>
            </a:r>
            <a:r>
              <a:rPr lang="en-GB" sz="2000" b="1" dirty="0">
                <a:cs typeface="Courier New" pitchFamily="49" charset="0"/>
              </a:rPr>
              <a:t>qualities.</a:t>
            </a:r>
          </a:p>
          <a:p>
            <a:r>
              <a:rPr lang="en-GB" sz="2000" b="1" dirty="0">
                <a:cs typeface="Courier New" pitchFamily="49" charset="0"/>
              </a:rPr>
              <a:t>I think the </a:t>
            </a:r>
            <a:r>
              <a:rPr lang="en-GB" sz="2000" b="1" dirty="0">
                <a:solidFill>
                  <a:srgbClr val="FF0000"/>
                </a:solidFill>
                <a:cs typeface="Courier New" pitchFamily="49" charset="0"/>
              </a:rPr>
              <a:t>formal/ conceptual </a:t>
            </a:r>
            <a:r>
              <a:rPr lang="en-GB" sz="2000" b="1" dirty="0">
                <a:cs typeface="Courier New" pitchFamily="49" charset="0"/>
              </a:rPr>
              <a:t>qualities are the most important part of their work because </a:t>
            </a:r>
            <a:r>
              <a:rPr lang="en-GB" sz="2000" b="1" dirty="0">
                <a:solidFill>
                  <a:srgbClr val="FF0000"/>
                </a:solidFill>
                <a:cs typeface="Courier New" pitchFamily="49" charset="0"/>
              </a:rPr>
              <a:t>………., ……………, ………………..</a:t>
            </a:r>
          </a:p>
          <a:p>
            <a:r>
              <a:rPr lang="en-GB" sz="2000" b="1" dirty="0">
                <a:cs typeface="Courier New" pitchFamily="49" charset="0"/>
              </a:rPr>
              <a:t>This is clearly shown in this image by </a:t>
            </a:r>
            <a:r>
              <a:rPr lang="en-GB" sz="2000" b="1" dirty="0">
                <a:solidFill>
                  <a:srgbClr val="FF0000"/>
                </a:solidFill>
                <a:cs typeface="Courier New" pitchFamily="49" charset="0"/>
              </a:rPr>
              <a:t>…………………</a:t>
            </a:r>
            <a:r>
              <a:rPr lang="en-GB" sz="2000" b="1" dirty="0">
                <a:cs typeface="Courier New" pitchFamily="49" charset="0"/>
              </a:rPr>
              <a:t> I am most interested in this because</a:t>
            </a:r>
            <a:r>
              <a:rPr lang="en-GB" sz="2000" b="1" dirty="0">
                <a:solidFill>
                  <a:srgbClr val="FF0000"/>
                </a:solidFill>
                <a:cs typeface="Courier New" pitchFamily="49" charset="0"/>
              </a:rPr>
              <a:t>………………..</a:t>
            </a:r>
          </a:p>
        </p:txBody>
      </p:sp>
      <p:sp>
        <p:nvSpPr>
          <p:cNvPr id="5" name="TextBox 4"/>
          <p:cNvSpPr txBox="1"/>
          <p:nvPr/>
        </p:nvSpPr>
        <p:spPr>
          <a:xfrm>
            <a:off x="6047332" y="419328"/>
            <a:ext cx="2880320" cy="2160240"/>
          </a:xfrm>
          <a:prstGeom prst="rect">
            <a:avLst/>
          </a:prstGeom>
          <a:noFill/>
          <a:ln>
            <a:solidFill>
              <a:schemeClr val="tx1"/>
            </a:solidFill>
          </a:ln>
        </p:spPr>
        <p:txBody>
          <a:bodyPr wrap="square" rtlCol="0">
            <a:spAutoFit/>
          </a:bodyPr>
          <a:lstStyle/>
          <a:p>
            <a:endParaRPr lang="en-GB" dirty="0"/>
          </a:p>
        </p:txBody>
      </p:sp>
      <p:sp>
        <p:nvSpPr>
          <p:cNvPr id="7" name="TextBox 6"/>
          <p:cNvSpPr txBox="1"/>
          <p:nvPr/>
        </p:nvSpPr>
        <p:spPr>
          <a:xfrm>
            <a:off x="179512" y="3789040"/>
            <a:ext cx="2880320" cy="2160240"/>
          </a:xfrm>
          <a:prstGeom prst="rect">
            <a:avLst/>
          </a:prstGeom>
          <a:noFill/>
          <a:ln>
            <a:solidFill>
              <a:schemeClr val="tx1"/>
            </a:solidFill>
          </a:ln>
        </p:spPr>
        <p:txBody>
          <a:bodyPr wrap="square" rtlCol="0">
            <a:spAutoFit/>
          </a:bodyPr>
          <a:lstStyle/>
          <a:p>
            <a:endParaRPr lang="en-GB" dirty="0"/>
          </a:p>
        </p:txBody>
      </p:sp>
      <p:sp>
        <p:nvSpPr>
          <p:cNvPr id="9" name="TextBox 8"/>
          <p:cNvSpPr txBox="1"/>
          <p:nvPr/>
        </p:nvSpPr>
        <p:spPr>
          <a:xfrm>
            <a:off x="6732240" y="1052736"/>
            <a:ext cx="1100164" cy="369332"/>
          </a:xfrm>
          <a:prstGeom prst="rect">
            <a:avLst/>
          </a:prstGeom>
          <a:solidFill>
            <a:srgbClr val="FFFFCC"/>
          </a:solidFill>
        </p:spPr>
        <p:txBody>
          <a:bodyPr wrap="square" rtlCol="0">
            <a:spAutoFit/>
          </a:bodyPr>
          <a:lstStyle/>
          <a:p>
            <a:r>
              <a:rPr lang="en-GB" dirty="0"/>
              <a:t>Q2 Image </a:t>
            </a:r>
          </a:p>
        </p:txBody>
      </p:sp>
      <p:sp>
        <p:nvSpPr>
          <p:cNvPr id="11" name="TextBox 10"/>
          <p:cNvSpPr txBox="1"/>
          <p:nvPr/>
        </p:nvSpPr>
        <p:spPr>
          <a:xfrm>
            <a:off x="1069590" y="4563854"/>
            <a:ext cx="1100164" cy="369332"/>
          </a:xfrm>
          <a:prstGeom prst="rect">
            <a:avLst/>
          </a:prstGeom>
          <a:solidFill>
            <a:srgbClr val="FFFFCC"/>
          </a:solidFill>
        </p:spPr>
        <p:txBody>
          <a:bodyPr wrap="square" rtlCol="0">
            <a:spAutoFit/>
          </a:bodyPr>
          <a:lstStyle/>
          <a:p>
            <a:r>
              <a:rPr lang="en-GB" dirty="0"/>
              <a:t>Q3 Image </a:t>
            </a:r>
          </a:p>
        </p:txBody>
      </p:sp>
    </p:spTree>
    <p:extLst>
      <p:ext uri="{BB962C8B-B14F-4D97-AF65-F5344CB8AC3E}">
        <p14:creationId xmlns:p14="http://schemas.microsoft.com/office/powerpoint/2010/main" val="3808356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491880" y="3356992"/>
            <a:ext cx="5545050" cy="3416320"/>
          </a:xfrm>
          <a:prstGeom prst="rect">
            <a:avLst/>
          </a:prstGeom>
          <a:solidFill>
            <a:schemeClr val="bg1"/>
          </a:solidFill>
          <a:ln>
            <a:solidFill>
              <a:schemeClr val="tx1"/>
            </a:solidFill>
          </a:ln>
        </p:spPr>
        <p:txBody>
          <a:bodyPr wrap="square">
            <a:spAutoFit/>
          </a:bodyPr>
          <a:lstStyle/>
          <a:p>
            <a:r>
              <a:rPr lang="en-GB" b="1" u="sng" dirty="0">
                <a:cs typeface="Courier New" pitchFamily="49" charset="0"/>
              </a:rPr>
              <a:t>5- What is your opinion about their work?</a:t>
            </a:r>
          </a:p>
          <a:p>
            <a:endParaRPr lang="en-GB" b="1" u="sng" dirty="0">
              <a:cs typeface="Courier New" pitchFamily="49" charset="0"/>
            </a:endParaRPr>
          </a:p>
          <a:p>
            <a:r>
              <a:rPr lang="en-GB" b="1" dirty="0">
                <a:cs typeface="Courier New" pitchFamily="49" charset="0"/>
              </a:rPr>
              <a:t>I have a good/ bad opinion of </a:t>
            </a:r>
            <a:r>
              <a:rPr lang="en-GB" b="1" dirty="0">
                <a:solidFill>
                  <a:srgbClr val="FF0000"/>
                </a:solidFill>
                <a:cs typeface="Courier New" pitchFamily="49" charset="0"/>
              </a:rPr>
              <a:t>……………</a:t>
            </a:r>
            <a:r>
              <a:rPr lang="en-GB" b="1" dirty="0">
                <a:cs typeface="Courier New" pitchFamily="49" charset="0"/>
              </a:rPr>
              <a:t> work</a:t>
            </a:r>
          </a:p>
          <a:p>
            <a:r>
              <a:rPr lang="en-GB" b="1" dirty="0">
                <a:cs typeface="Courier New" pitchFamily="49" charset="0"/>
              </a:rPr>
              <a:t>I think is </a:t>
            </a:r>
            <a:r>
              <a:rPr lang="en-GB" b="1" dirty="0">
                <a:solidFill>
                  <a:srgbClr val="FF0000"/>
                </a:solidFill>
                <a:cs typeface="Courier New" pitchFamily="49" charset="0"/>
              </a:rPr>
              <a:t>successful/ not successful </a:t>
            </a:r>
            <a:r>
              <a:rPr lang="en-GB" b="1" dirty="0">
                <a:cs typeface="Courier New" pitchFamily="49" charset="0"/>
              </a:rPr>
              <a:t>because </a:t>
            </a:r>
            <a:r>
              <a:rPr lang="en-GB" b="1" dirty="0">
                <a:solidFill>
                  <a:srgbClr val="FF0000"/>
                </a:solidFill>
                <a:cs typeface="Courier New" pitchFamily="49" charset="0"/>
              </a:rPr>
              <a:t>……………………..</a:t>
            </a:r>
          </a:p>
          <a:p>
            <a:r>
              <a:rPr lang="en-GB" b="1" dirty="0">
                <a:cs typeface="Courier New" pitchFamily="49" charset="0"/>
              </a:rPr>
              <a:t>This reason is best demonstrated in this image because it shows </a:t>
            </a:r>
            <a:r>
              <a:rPr lang="en-GB" b="1" dirty="0">
                <a:solidFill>
                  <a:srgbClr val="FF0000"/>
                </a:solidFill>
                <a:cs typeface="Courier New" pitchFamily="49" charset="0"/>
              </a:rPr>
              <a:t>………………… </a:t>
            </a:r>
          </a:p>
          <a:p>
            <a:r>
              <a:rPr lang="en-GB" b="1" dirty="0">
                <a:cs typeface="Courier New" pitchFamily="49" charset="0"/>
              </a:rPr>
              <a:t>GOOD: Their work has inspired me to try to achieve </a:t>
            </a:r>
            <a:r>
              <a:rPr lang="en-GB" b="1" dirty="0">
                <a:solidFill>
                  <a:srgbClr val="FF0000"/>
                </a:solidFill>
                <a:cs typeface="Courier New" pitchFamily="49" charset="0"/>
              </a:rPr>
              <a:t>……………….</a:t>
            </a:r>
            <a:r>
              <a:rPr lang="en-GB" b="1" dirty="0">
                <a:cs typeface="Courier New" pitchFamily="49" charset="0"/>
              </a:rPr>
              <a:t>in my work by </a:t>
            </a:r>
            <a:r>
              <a:rPr lang="en-GB" b="1" dirty="0">
                <a:solidFill>
                  <a:srgbClr val="FF0000"/>
                </a:solidFill>
                <a:cs typeface="Courier New" pitchFamily="49" charset="0"/>
              </a:rPr>
              <a:t>………</a:t>
            </a:r>
          </a:p>
          <a:p>
            <a:r>
              <a:rPr lang="en-GB" b="1" dirty="0">
                <a:solidFill>
                  <a:srgbClr val="FF0000"/>
                </a:solidFill>
                <a:cs typeface="Courier New" pitchFamily="49" charset="0"/>
              </a:rPr>
              <a:t>-----------------------------------------------------</a:t>
            </a:r>
          </a:p>
          <a:p>
            <a:r>
              <a:rPr lang="en-GB" b="1" dirty="0">
                <a:cs typeface="Courier New" pitchFamily="49" charset="0"/>
              </a:rPr>
              <a:t>BAD: If their work was to have to suit my purpose I would</a:t>
            </a:r>
            <a:r>
              <a:rPr lang="en-GB" b="1" dirty="0">
                <a:solidFill>
                  <a:srgbClr val="FF0000"/>
                </a:solidFill>
                <a:cs typeface="Courier New" pitchFamily="49" charset="0"/>
              </a:rPr>
              <a:t>……………..</a:t>
            </a:r>
          </a:p>
        </p:txBody>
      </p:sp>
      <p:sp>
        <p:nvSpPr>
          <p:cNvPr id="8" name="Rectangle 7"/>
          <p:cNvSpPr/>
          <p:nvPr/>
        </p:nvSpPr>
        <p:spPr>
          <a:xfrm>
            <a:off x="179512" y="260648"/>
            <a:ext cx="5760640" cy="2908489"/>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4-</a:t>
            </a:r>
            <a:r>
              <a:rPr lang="en-GB" sz="2400" b="1" u="sng" dirty="0">
                <a:cs typeface="Courier New" pitchFamily="49" charset="0"/>
              </a:rPr>
              <a:t> I</a:t>
            </a:r>
            <a:r>
              <a:rPr lang="en-GB" sz="2400" b="1" u="sng" dirty="0"/>
              <a:t>f you could change their work to be more relevant to your ideas, what would you do and why?</a:t>
            </a:r>
          </a:p>
          <a:p>
            <a:endParaRPr lang="en-GB" sz="600" b="1" u="sng" dirty="0">
              <a:cs typeface="Courier New" pitchFamily="49" charset="0"/>
            </a:endParaRPr>
          </a:p>
          <a:p>
            <a:r>
              <a:rPr lang="en-GB" sz="2100" b="1" dirty="0">
                <a:cs typeface="Courier New" pitchFamily="49" charset="0"/>
              </a:rPr>
              <a:t>If I were to change any aspect of </a:t>
            </a:r>
            <a:r>
              <a:rPr lang="en-GB" sz="2100" b="1" dirty="0">
                <a:solidFill>
                  <a:srgbClr val="FF0000"/>
                </a:solidFill>
                <a:cs typeface="Courier New" pitchFamily="49" charset="0"/>
              </a:rPr>
              <a:t>……………..’s </a:t>
            </a:r>
            <a:r>
              <a:rPr lang="en-GB" sz="2100" b="1" dirty="0">
                <a:cs typeface="Courier New" pitchFamily="49" charset="0"/>
              </a:rPr>
              <a:t>work it would be</a:t>
            </a:r>
            <a:r>
              <a:rPr lang="en-GB" sz="2100" b="1" dirty="0">
                <a:solidFill>
                  <a:srgbClr val="FF0000"/>
                </a:solidFill>
                <a:cs typeface="Courier New" pitchFamily="49" charset="0"/>
              </a:rPr>
              <a:t>…………………</a:t>
            </a:r>
            <a:r>
              <a:rPr lang="en-GB" sz="2100" b="1" dirty="0">
                <a:cs typeface="Courier New" pitchFamily="49" charset="0"/>
              </a:rPr>
              <a:t> The reason for this is </a:t>
            </a:r>
            <a:r>
              <a:rPr lang="en-GB" sz="2100" b="1" dirty="0">
                <a:solidFill>
                  <a:srgbClr val="FF0000"/>
                </a:solidFill>
                <a:cs typeface="Courier New" pitchFamily="49" charset="0"/>
              </a:rPr>
              <a:t>………………… ………………….. </a:t>
            </a:r>
            <a:r>
              <a:rPr lang="en-GB" sz="2100" b="1" dirty="0">
                <a:cs typeface="Courier New" pitchFamily="49" charset="0"/>
              </a:rPr>
              <a:t>I think that this would make it more relevant to my ideas because</a:t>
            </a:r>
            <a:r>
              <a:rPr lang="en-GB" sz="2100" b="1" dirty="0">
                <a:solidFill>
                  <a:srgbClr val="FF0000"/>
                </a:solidFill>
                <a:cs typeface="Courier New" pitchFamily="49" charset="0"/>
              </a:rPr>
              <a:t>…………………………………….</a:t>
            </a:r>
          </a:p>
        </p:txBody>
      </p:sp>
      <p:sp>
        <p:nvSpPr>
          <p:cNvPr id="2" name="TextBox 1"/>
          <p:cNvSpPr txBox="1"/>
          <p:nvPr/>
        </p:nvSpPr>
        <p:spPr>
          <a:xfrm>
            <a:off x="6084168" y="692696"/>
            <a:ext cx="2880320" cy="2160240"/>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323528" y="4077072"/>
            <a:ext cx="2880320" cy="2160240"/>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6732240" y="1052736"/>
            <a:ext cx="1100164" cy="369332"/>
          </a:xfrm>
          <a:prstGeom prst="rect">
            <a:avLst/>
          </a:prstGeom>
          <a:solidFill>
            <a:srgbClr val="FFFFCC"/>
          </a:solidFill>
        </p:spPr>
        <p:txBody>
          <a:bodyPr wrap="square" rtlCol="0">
            <a:spAutoFit/>
          </a:bodyPr>
          <a:lstStyle/>
          <a:p>
            <a:r>
              <a:rPr lang="en-GB" dirty="0"/>
              <a:t>Q4 Image </a:t>
            </a:r>
          </a:p>
        </p:txBody>
      </p:sp>
      <p:sp>
        <p:nvSpPr>
          <p:cNvPr id="7" name="TextBox 6"/>
          <p:cNvSpPr txBox="1"/>
          <p:nvPr/>
        </p:nvSpPr>
        <p:spPr>
          <a:xfrm>
            <a:off x="1115616" y="4880486"/>
            <a:ext cx="1100164" cy="369332"/>
          </a:xfrm>
          <a:prstGeom prst="rect">
            <a:avLst/>
          </a:prstGeom>
          <a:solidFill>
            <a:srgbClr val="FFFFCC"/>
          </a:solidFill>
        </p:spPr>
        <p:txBody>
          <a:bodyPr wrap="square" rtlCol="0">
            <a:spAutoFit/>
          </a:bodyPr>
          <a:lstStyle/>
          <a:p>
            <a:r>
              <a:rPr lang="en-GB" dirty="0"/>
              <a:t>Q5 Image </a:t>
            </a:r>
          </a:p>
        </p:txBody>
      </p:sp>
    </p:spTree>
    <p:extLst>
      <p:ext uri="{BB962C8B-B14F-4D97-AF65-F5344CB8AC3E}">
        <p14:creationId xmlns:p14="http://schemas.microsoft.com/office/powerpoint/2010/main" val="102745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23528" y="260648"/>
            <a:ext cx="4248472" cy="417646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0" dirty="0">
                <a:solidFill>
                  <a:schemeClr val="tx1"/>
                </a:solidFill>
              </a:rPr>
              <a:t>Mind Map</a:t>
            </a:r>
          </a:p>
        </p:txBody>
      </p:sp>
      <p:cxnSp>
        <p:nvCxnSpPr>
          <p:cNvPr id="6" name="Straight Arrow Connector 5"/>
          <p:cNvCxnSpPr>
            <a:stCxn id="4" idx="7"/>
          </p:cNvCxnSpPr>
          <p:nvPr/>
        </p:nvCxnSpPr>
        <p:spPr>
          <a:xfrm flipV="1">
            <a:off x="3949826" y="260648"/>
            <a:ext cx="2350366" cy="6116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4355976" y="842994"/>
            <a:ext cx="2350366" cy="6116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572000" y="1556792"/>
            <a:ext cx="2350366" cy="509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571822" y="2444110"/>
            <a:ext cx="2350366" cy="2648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372388" y="3218339"/>
            <a:ext cx="2333954" cy="714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79912" y="3977664"/>
            <a:ext cx="2350366" cy="1107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28038" y="6310437"/>
            <a:ext cx="7828338" cy="369332"/>
          </a:xfrm>
          <a:prstGeom prst="rect">
            <a:avLst/>
          </a:prstGeom>
          <a:solidFill>
            <a:srgbClr val="FFFFCC"/>
          </a:solidFill>
          <a:ln>
            <a:solidFill>
              <a:schemeClr val="accent1"/>
            </a:solidFill>
          </a:ln>
        </p:spPr>
        <p:txBody>
          <a:bodyPr wrap="square" rtlCol="0">
            <a:spAutoFit/>
          </a:bodyPr>
          <a:lstStyle/>
          <a:p>
            <a:r>
              <a:rPr lang="en-GB" dirty="0"/>
              <a:t>This should include your initial ideas based on your Project brief </a:t>
            </a:r>
          </a:p>
        </p:txBody>
      </p:sp>
      <p:cxnSp>
        <p:nvCxnSpPr>
          <p:cNvPr id="11" name="Straight Arrow Connector 10"/>
          <p:cNvCxnSpPr/>
          <p:nvPr/>
        </p:nvCxnSpPr>
        <p:spPr>
          <a:xfrm>
            <a:off x="3000773" y="4328525"/>
            <a:ext cx="1954322" cy="16769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182431" y="3575697"/>
            <a:ext cx="2726986" cy="11664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499992" y="2825061"/>
            <a:ext cx="2811944" cy="7192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481774" y="4168649"/>
            <a:ext cx="2648504" cy="16456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4034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7504" y="209867"/>
            <a:ext cx="6480720" cy="2769989"/>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6- Who do you think are the audience for their work?</a:t>
            </a:r>
          </a:p>
          <a:p>
            <a:endParaRPr lang="en-GB" sz="600" b="1" u="sng" dirty="0">
              <a:cs typeface="Courier New" pitchFamily="49" charset="0"/>
            </a:endParaRPr>
          </a:p>
          <a:p>
            <a:r>
              <a:rPr lang="en-GB" sz="2000" b="1" dirty="0">
                <a:cs typeface="Courier New" pitchFamily="49" charset="0"/>
              </a:rPr>
              <a:t>I think the audience for ……………..’s Work would be </a:t>
            </a:r>
          </a:p>
          <a:p>
            <a:r>
              <a:rPr lang="en-GB" sz="1350" b="1" dirty="0">
                <a:solidFill>
                  <a:srgbClr val="FF0000"/>
                </a:solidFill>
                <a:cs typeface="Courier New" pitchFamily="49" charset="0"/>
              </a:rPr>
              <a:t>Everyone   younger people older people men/ women   children</a:t>
            </a:r>
          </a:p>
          <a:p>
            <a:r>
              <a:rPr lang="en-GB" sz="2000" b="1" dirty="0">
                <a:cs typeface="Courier New" pitchFamily="49" charset="0"/>
              </a:rPr>
              <a:t>Because ……………… </a:t>
            </a:r>
          </a:p>
          <a:p>
            <a:r>
              <a:rPr lang="en-GB" sz="2000" b="1" dirty="0">
                <a:cs typeface="Courier New" pitchFamily="49" charset="0"/>
              </a:rPr>
              <a:t>The most appropriate setting for their work would be in a </a:t>
            </a:r>
          </a:p>
          <a:p>
            <a:r>
              <a:rPr lang="en-GB" sz="1350" b="1" dirty="0">
                <a:solidFill>
                  <a:srgbClr val="FF0000"/>
                </a:solidFill>
                <a:cs typeface="Courier New" pitchFamily="49" charset="0"/>
              </a:rPr>
              <a:t>Gallery   domestic setting    commercial setting    media and advertising</a:t>
            </a:r>
          </a:p>
          <a:p>
            <a:r>
              <a:rPr lang="en-GB" sz="2000" b="1" dirty="0">
                <a:cs typeface="Courier New" pitchFamily="49" charset="0"/>
              </a:rPr>
              <a:t>A good example of why it would be suitable is in this setting/ for this audience because it shows</a:t>
            </a:r>
            <a:r>
              <a:rPr lang="en-GB" sz="2000" b="1" dirty="0">
                <a:solidFill>
                  <a:srgbClr val="FF0000"/>
                </a:solidFill>
                <a:cs typeface="Courier New" pitchFamily="49" charset="0"/>
              </a:rPr>
              <a:t>………………</a:t>
            </a:r>
            <a:r>
              <a:rPr lang="en-GB" sz="2000" b="1" dirty="0">
                <a:cs typeface="Courier New" pitchFamily="49" charset="0"/>
              </a:rPr>
              <a:t> which I think shows </a:t>
            </a:r>
            <a:r>
              <a:rPr lang="en-GB" sz="2000" b="1" dirty="0">
                <a:solidFill>
                  <a:srgbClr val="FF0000"/>
                </a:solidFill>
                <a:cs typeface="Courier New" pitchFamily="49" charset="0"/>
              </a:rPr>
              <a:t>…………………</a:t>
            </a:r>
          </a:p>
        </p:txBody>
      </p:sp>
      <p:sp>
        <p:nvSpPr>
          <p:cNvPr id="5" name="TextBox 4"/>
          <p:cNvSpPr txBox="1"/>
          <p:nvPr/>
        </p:nvSpPr>
        <p:spPr>
          <a:xfrm>
            <a:off x="6804248" y="209867"/>
            <a:ext cx="2160240" cy="1274917"/>
          </a:xfrm>
          <a:prstGeom prst="rect">
            <a:avLst/>
          </a:prstGeom>
          <a:noFill/>
          <a:ln>
            <a:solidFill>
              <a:schemeClr val="tx1"/>
            </a:solidFill>
          </a:ln>
        </p:spPr>
        <p:txBody>
          <a:bodyPr wrap="square" rtlCol="0">
            <a:spAutoFit/>
          </a:bodyPr>
          <a:lstStyle/>
          <a:p>
            <a:endParaRPr lang="en-GB" dirty="0"/>
          </a:p>
        </p:txBody>
      </p:sp>
      <p:sp>
        <p:nvSpPr>
          <p:cNvPr id="7" name="TextBox 6"/>
          <p:cNvSpPr txBox="1"/>
          <p:nvPr/>
        </p:nvSpPr>
        <p:spPr>
          <a:xfrm>
            <a:off x="6804248" y="1629189"/>
            <a:ext cx="2160240" cy="1274917"/>
          </a:xfrm>
          <a:prstGeom prst="rect">
            <a:avLst/>
          </a:prstGeom>
          <a:noFill/>
          <a:ln>
            <a:solidFill>
              <a:schemeClr val="tx1"/>
            </a:solidFill>
          </a:ln>
        </p:spPr>
        <p:txBody>
          <a:bodyPr wrap="square" rtlCol="0">
            <a:spAutoFit/>
          </a:bodyPr>
          <a:lstStyle/>
          <a:p>
            <a:endParaRPr lang="en-GB" dirty="0"/>
          </a:p>
        </p:txBody>
      </p:sp>
      <p:sp>
        <p:nvSpPr>
          <p:cNvPr id="8" name="Rectangle 7"/>
          <p:cNvSpPr/>
          <p:nvPr/>
        </p:nvSpPr>
        <p:spPr>
          <a:xfrm>
            <a:off x="107504" y="3284984"/>
            <a:ext cx="8928992" cy="1123384"/>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7- Which image did you choose to adapt and why?</a:t>
            </a:r>
          </a:p>
          <a:p>
            <a:endParaRPr lang="en-GB" sz="600" b="1" u="sng" dirty="0">
              <a:cs typeface="Courier New" pitchFamily="49" charset="0"/>
            </a:endParaRPr>
          </a:p>
          <a:p>
            <a:r>
              <a:rPr lang="en-GB" sz="2000" b="1" dirty="0">
                <a:cs typeface="Courier New" pitchFamily="49" charset="0"/>
              </a:rPr>
              <a:t>I choose this image because</a:t>
            </a:r>
            <a:r>
              <a:rPr lang="en-GB" sz="2000" b="1" dirty="0">
                <a:solidFill>
                  <a:srgbClr val="FF0000"/>
                </a:solidFill>
                <a:cs typeface="Courier New" pitchFamily="49" charset="0"/>
              </a:rPr>
              <a:t> ……………………… </a:t>
            </a:r>
            <a:r>
              <a:rPr lang="en-GB" sz="2000" b="1" dirty="0">
                <a:cs typeface="Courier New" pitchFamily="49" charset="0"/>
              </a:rPr>
              <a:t>I think it shows </a:t>
            </a:r>
            <a:r>
              <a:rPr lang="en-GB" sz="2000" b="1" dirty="0">
                <a:solidFill>
                  <a:srgbClr val="FF0000"/>
                </a:solidFill>
                <a:cs typeface="Courier New" pitchFamily="49" charset="0"/>
              </a:rPr>
              <a:t>…………………</a:t>
            </a:r>
            <a:r>
              <a:rPr lang="en-GB" sz="2000" b="1" dirty="0">
                <a:cs typeface="Courier New" pitchFamily="49" charset="0"/>
              </a:rPr>
              <a:t> effectively by </a:t>
            </a:r>
            <a:r>
              <a:rPr lang="en-GB" sz="2000" b="1" dirty="0">
                <a:solidFill>
                  <a:srgbClr val="FF0000"/>
                </a:solidFill>
                <a:cs typeface="Courier New" pitchFamily="49" charset="0"/>
              </a:rPr>
              <a:t>…………………</a:t>
            </a:r>
            <a:r>
              <a:rPr lang="en-GB" sz="2000" b="1" dirty="0">
                <a:cs typeface="Courier New" pitchFamily="49" charset="0"/>
              </a:rPr>
              <a:t> my aim for adapting this image is </a:t>
            </a:r>
            <a:r>
              <a:rPr lang="en-GB" sz="2000" b="1" dirty="0">
                <a:solidFill>
                  <a:srgbClr val="FF0000"/>
                </a:solidFill>
                <a:cs typeface="Courier New" pitchFamily="49" charset="0"/>
              </a:rPr>
              <a:t>…………………………..</a:t>
            </a:r>
          </a:p>
        </p:txBody>
      </p:sp>
      <p:sp>
        <p:nvSpPr>
          <p:cNvPr id="9" name="Rectangle 8"/>
          <p:cNvSpPr/>
          <p:nvPr/>
        </p:nvSpPr>
        <p:spPr>
          <a:xfrm>
            <a:off x="107504" y="4563617"/>
            <a:ext cx="8928992" cy="1938992"/>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8- What processes did you choose to use the create your adaptation and was it successful?</a:t>
            </a:r>
          </a:p>
          <a:p>
            <a:endParaRPr lang="en-GB" sz="600" b="1" u="sng" dirty="0">
              <a:cs typeface="Courier New" pitchFamily="49" charset="0"/>
            </a:endParaRPr>
          </a:p>
          <a:p>
            <a:r>
              <a:rPr lang="en-GB" b="1" dirty="0">
                <a:cs typeface="Courier New" pitchFamily="49" charset="0"/>
              </a:rPr>
              <a:t>I choose adapt my image by using </a:t>
            </a:r>
            <a:r>
              <a:rPr lang="en-GB" b="1" dirty="0">
                <a:solidFill>
                  <a:srgbClr val="FF0000"/>
                </a:solidFill>
                <a:cs typeface="Courier New" pitchFamily="49" charset="0"/>
              </a:rPr>
              <a:t>……………..</a:t>
            </a:r>
            <a:r>
              <a:rPr lang="en-GB" b="1" dirty="0">
                <a:cs typeface="Courier New" pitchFamily="49" charset="0"/>
              </a:rPr>
              <a:t> And </a:t>
            </a:r>
            <a:r>
              <a:rPr lang="en-GB" b="1" dirty="0">
                <a:solidFill>
                  <a:srgbClr val="FF0000"/>
                </a:solidFill>
                <a:cs typeface="Courier New" pitchFamily="49" charset="0"/>
              </a:rPr>
              <a:t>…………………</a:t>
            </a:r>
            <a:r>
              <a:rPr lang="en-GB" b="1" dirty="0">
                <a:cs typeface="Courier New" pitchFamily="49" charset="0"/>
              </a:rPr>
              <a:t> I selected these techniques and materials as I feel it shows the</a:t>
            </a:r>
            <a:r>
              <a:rPr lang="en-GB" b="1" dirty="0">
                <a:solidFill>
                  <a:srgbClr val="FF0000"/>
                </a:solidFill>
                <a:cs typeface="Courier New" pitchFamily="49" charset="0"/>
              </a:rPr>
              <a:t>………………</a:t>
            </a:r>
            <a:r>
              <a:rPr lang="en-GB" b="1" dirty="0">
                <a:cs typeface="Courier New" pitchFamily="49" charset="0"/>
              </a:rPr>
              <a:t> and </a:t>
            </a:r>
            <a:r>
              <a:rPr lang="en-GB" b="1" dirty="0">
                <a:solidFill>
                  <a:srgbClr val="FF0000"/>
                </a:solidFill>
                <a:cs typeface="Courier New" pitchFamily="49" charset="0"/>
              </a:rPr>
              <a:t>………………</a:t>
            </a:r>
            <a:r>
              <a:rPr lang="en-GB" b="1" dirty="0">
                <a:cs typeface="Courier New" pitchFamily="49" charset="0"/>
              </a:rPr>
              <a:t> features of the work. I think it </a:t>
            </a:r>
            <a:r>
              <a:rPr lang="en-GB" b="1" dirty="0">
                <a:solidFill>
                  <a:srgbClr val="FF0000"/>
                </a:solidFill>
                <a:cs typeface="Courier New" pitchFamily="49" charset="0"/>
              </a:rPr>
              <a:t>was/ wasn’t </a:t>
            </a:r>
            <a:r>
              <a:rPr lang="en-GB" b="1" dirty="0">
                <a:cs typeface="Courier New" pitchFamily="49" charset="0"/>
              </a:rPr>
              <a:t>successful because</a:t>
            </a:r>
            <a:r>
              <a:rPr lang="en-GB" b="1" dirty="0">
                <a:solidFill>
                  <a:srgbClr val="FF0000"/>
                </a:solidFill>
                <a:cs typeface="Courier New" pitchFamily="49" charset="0"/>
              </a:rPr>
              <a:t>……………………………………</a:t>
            </a:r>
            <a:r>
              <a:rPr lang="en-GB" b="1" dirty="0">
                <a:cs typeface="Courier New" pitchFamily="49" charset="0"/>
              </a:rPr>
              <a:t> if I had time to develop it, I would</a:t>
            </a:r>
            <a:r>
              <a:rPr lang="en-GB" b="1" dirty="0">
                <a:solidFill>
                  <a:srgbClr val="FF0000"/>
                </a:solidFill>
                <a:cs typeface="Courier New" pitchFamily="49" charset="0"/>
              </a:rPr>
              <a:t>……………………..</a:t>
            </a:r>
            <a:r>
              <a:rPr lang="en-GB" b="1" dirty="0">
                <a:cs typeface="Courier New" pitchFamily="49" charset="0"/>
              </a:rPr>
              <a:t> As it would show</a:t>
            </a:r>
            <a:r>
              <a:rPr lang="en-GB" b="1" dirty="0">
                <a:solidFill>
                  <a:srgbClr val="FF0000"/>
                </a:solidFill>
                <a:cs typeface="Courier New" pitchFamily="49" charset="0"/>
              </a:rPr>
              <a:t>……………………….</a:t>
            </a:r>
          </a:p>
        </p:txBody>
      </p:sp>
      <p:sp>
        <p:nvSpPr>
          <p:cNvPr id="11" name="TextBox 10"/>
          <p:cNvSpPr txBox="1"/>
          <p:nvPr/>
        </p:nvSpPr>
        <p:spPr>
          <a:xfrm>
            <a:off x="7334286" y="662659"/>
            <a:ext cx="1100164" cy="369332"/>
          </a:xfrm>
          <a:prstGeom prst="rect">
            <a:avLst/>
          </a:prstGeom>
          <a:solidFill>
            <a:srgbClr val="FFFFCC"/>
          </a:solidFill>
        </p:spPr>
        <p:txBody>
          <a:bodyPr wrap="square" rtlCol="0">
            <a:spAutoFit/>
          </a:bodyPr>
          <a:lstStyle/>
          <a:p>
            <a:r>
              <a:rPr lang="en-GB" dirty="0"/>
              <a:t>Q6 Image </a:t>
            </a:r>
          </a:p>
        </p:txBody>
      </p:sp>
      <p:sp>
        <p:nvSpPr>
          <p:cNvPr id="13" name="TextBox 12"/>
          <p:cNvSpPr txBox="1"/>
          <p:nvPr/>
        </p:nvSpPr>
        <p:spPr>
          <a:xfrm>
            <a:off x="7334286" y="2015552"/>
            <a:ext cx="1100164" cy="369332"/>
          </a:xfrm>
          <a:prstGeom prst="rect">
            <a:avLst/>
          </a:prstGeom>
          <a:solidFill>
            <a:srgbClr val="FFFFCC"/>
          </a:solidFill>
        </p:spPr>
        <p:txBody>
          <a:bodyPr wrap="square" rtlCol="0">
            <a:spAutoFit/>
          </a:bodyPr>
          <a:lstStyle/>
          <a:p>
            <a:r>
              <a:rPr lang="en-GB" dirty="0"/>
              <a:t>Q7 Image </a:t>
            </a:r>
          </a:p>
        </p:txBody>
      </p:sp>
    </p:spTree>
    <p:extLst>
      <p:ext uri="{BB962C8B-B14F-4D97-AF65-F5344CB8AC3E}">
        <p14:creationId xmlns:p14="http://schemas.microsoft.com/office/powerpoint/2010/main" val="3887434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4968" y="4653136"/>
            <a:ext cx="8784976" cy="1908215"/>
          </a:xfrm>
          <a:prstGeom prst="rect">
            <a:avLst/>
          </a:prstGeom>
          <a:solidFill>
            <a:schemeClr val="bg1"/>
          </a:solidFill>
          <a:ln>
            <a:solidFill>
              <a:schemeClr val="tx1"/>
            </a:solidFill>
          </a:ln>
        </p:spPr>
        <p:txBody>
          <a:bodyPr wrap="square">
            <a:spAutoFit/>
          </a:bodyPr>
          <a:lstStyle/>
          <a:p>
            <a:r>
              <a:rPr lang="en-GB" sz="2400" b="1" u="sng" dirty="0"/>
              <a:t>10- Why was this research valuable?</a:t>
            </a:r>
          </a:p>
          <a:p>
            <a:endParaRPr lang="en-GB" sz="1000" b="1" u="sng" dirty="0">
              <a:cs typeface="Courier New" pitchFamily="49" charset="0"/>
            </a:endParaRPr>
          </a:p>
          <a:p>
            <a:r>
              <a:rPr lang="en-GB" sz="2100" b="1" dirty="0">
                <a:cs typeface="Courier New" pitchFamily="49" charset="0"/>
              </a:rPr>
              <a:t>I have found researching </a:t>
            </a:r>
            <a:r>
              <a:rPr lang="en-GB" sz="2100" b="1" dirty="0">
                <a:solidFill>
                  <a:srgbClr val="FF0000"/>
                </a:solidFill>
                <a:cs typeface="Courier New" pitchFamily="49" charset="0"/>
              </a:rPr>
              <a:t>…………..</a:t>
            </a:r>
            <a:r>
              <a:rPr lang="en-GB" sz="2100" b="1" dirty="0">
                <a:cs typeface="Courier New" pitchFamily="49" charset="0"/>
              </a:rPr>
              <a:t>’s work valuable as it has helped me </a:t>
            </a:r>
            <a:r>
              <a:rPr lang="en-GB" sz="2100" b="1" dirty="0">
                <a:solidFill>
                  <a:srgbClr val="FF0000"/>
                </a:solidFill>
                <a:cs typeface="Courier New" pitchFamily="49" charset="0"/>
              </a:rPr>
              <a:t>answer my question/ decide on the techniques/ formal qualities/ develop my concept</a:t>
            </a:r>
            <a:r>
              <a:rPr lang="en-GB" sz="2100" b="1" dirty="0">
                <a:cs typeface="Courier New" pitchFamily="49" charset="0"/>
              </a:rPr>
              <a:t>. By looking at their work, specifically how they</a:t>
            </a:r>
            <a:r>
              <a:rPr lang="en-GB" sz="2100" b="1" dirty="0">
                <a:solidFill>
                  <a:srgbClr val="FF0000"/>
                </a:solidFill>
                <a:cs typeface="Courier New" pitchFamily="49" charset="0"/>
              </a:rPr>
              <a:t>……………………. </a:t>
            </a:r>
            <a:r>
              <a:rPr lang="en-GB" sz="2100" b="1" dirty="0">
                <a:cs typeface="Courier New" pitchFamily="49" charset="0"/>
              </a:rPr>
              <a:t>I will now aim to do </a:t>
            </a:r>
            <a:r>
              <a:rPr lang="en-GB" sz="2100" b="1" dirty="0">
                <a:solidFill>
                  <a:srgbClr val="FF0000"/>
                </a:solidFill>
                <a:cs typeface="Courier New" pitchFamily="49" charset="0"/>
              </a:rPr>
              <a:t>……………………….</a:t>
            </a:r>
            <a:r>
              <a:rPr lang="en-GB" sz="2100" b="1" dirty="0">
                <a:cs typeface="Courier New" pitchFamily="49" charset="0"/>
              </a:rPr>
              <a:t> In my own </a:t>
            </a:r>
            <a:r>
              <a:rPr lang="en-GB" sz="2100" b="1" dirty="0">
                <a:solidFill>
                  <a:srgbClr val="FF0000"/>
                </a:solidFill>
                <a:cs typeface="Courier New" pitchFamily="49" charset="0"/>
              </a:rPr>
              <a:t>outcome/ idea development</a:t>
            </a:r>
            <a:r>
              <a:rPr lang="en-GB" sz="2100" b="1" dirty="0">
                <a:cs typeface="Courier New" pitchFamily="49" charset="0"/>
              </a:rPr>
              <a:t>.</a:t>
            </a:r>
            <a:endParaRPr lang="en-GB" sz="2100" b="1" dirty="0">
              <a:solidFill>
                <a:srgbClr val="FF0000"/>
              </a:solidFill>
              <a:cs typeface="Courier New" pitchFamily="49" charset="0"/>
            </a:endParaRPr>
          </a:p>
        </p:txBody>
      </p:sp>
      <p:sp>
        <p:nvSpPr>
          <p:cNvPr id="11" name="Rectangle 10"/>
          <p:cNvSpPr/>
          <p:nvPr/>
        </p:nvSpPr>
        <p:spPr>
          <a:xfrm>
            <a:off x="174968" y="116632"/>
            <a:ext cx="8784976" cy="1862048"/>
          </a:xfrm>
          <a:prstGeom prst="rect">
            <a:avLst/>
          </a:prstGeom>
          <a:solidFill>
            <a:schemeClr val="bg1"/>
          </a:solidFill>
          <a:ln>
            <a:solidFill>
              <a:schemeClr val="tx1"/>
            </a:solidFill>
          </a:ln>
        </p:spPr>
        <p:txBody>
          <a:bodyPr wrap="square">
            <a:spAutoFit/>
          </a:bodyPr>
          <a:lstStyle/>
          <a:p>
            <a:r>
              <a:rPr lang="en-GB" sz="2100" b="1" u="sng" dirty="0"/>
              <a:t>9- What ideas have you got from this research?</a:t>
            </a:r>
          </a:p>
          <a:p>
            <a:endParaRPr lang="en-GB" sz="1000" b="1" u="sng" dirty="0">
              <a:cs typeface="Courier New" pitchFamily="49" charset="0"/>
            </a:endParaRPr>
          </a:p>
          <a:p>
            <a:r>
              <a:rPr lang="en-GB" sz="2100" b="1" dirty="0">
                <a:cs typeface="Courier New" pitchFamily="49" charset="0"/>
              </a:rPr>
              <a:t>The formal ideas that I have got from looking at </a:t>
            </a:r>
            <a:r>
              <a:rPr lang="en-GB" sz="2100" b="1" dirty="0">
                <a:solidFill>
                  <a:srgbClr val="FF0000"/>
                </a:solidFill>
                <a:cs typeface="Courier New" pitchFamily="49" charset="0"/>
              </a:rPr>
              <a:t>……………….</a:t>
            </a:r>
            <a:r>
              <a:rPr lang="en-GB" sz="2100" b="1" dirty="0">
                <a:cs typeface="Courier New" pitchFamily="49" charset="0"/>
              </a:rPr>
              <a:t>’s are </a:t>
            </a:r>
            <a:r>
              <a:rPr lang="en-GB" sz="2100" b="1" dirty="0">
                <a:solidFill>
                  <a:srgbClr val="FF0000"/>
                </a:solidFill>
                <a:cs typeface="Courier New" pitchFamily="49" charset="0"/>
              </a:rPr>
              <a:t>……………….. </a:t>
            </a:r>
            <a:r>
              <a:rPr lang="en-GB" sz="2100" b="1" dirty="0">
                <a:cs typeface="Courier New" pitchFamily="49" charset="0"/>
              </a:rPr>
              <a:t>and </a:t>
            </a:r>
            <a:r>
              <a:rPr lang="en-GB" sz="2100" b="1" dirty="0">
                <a:solidFill>
                  <a:srgbClr val="FF0000"/>
                </a:solidFill>
                <a:cs typeface="Courier New" pitchFamily="49" charset="0"/>
              </a:rPr>
              <a:t>……………. </a:t>
            </a:r>
            <a:r>
              <a:rPr lang="en-GB" sz="2100" b="1" dirty="0">
                <a:cs typeface="Courier New" pitchFamily="49" charset="0"/>
              </a:rPr>
              <a:t>I would aim to include this in my own work by</a:t>
            </a:r>
            <a:r>
              <a:rPr lang="en-GB" sz="2100" b="1" dirty="0">
                <a:solidFill>
                  <a:srgbClr val="FF0000"/>
                </a:solidFill>
                <a:cs typeface="Courier New" pitchFamily="49" charset="0"/>
              </a:rPr>
              <a:t>………………….</a:t>
            </a:r>
          </a:p>
          <a:p>
            <a:r>
              <a:rPr lang="en-GB" sz="2100" b="1" dirty="0">
                <a:cs typeface="Courier New" pitchFamily="49" charset="0"/>
              </a:rPr>
              <a:t>The concept ideas that I have got from looking at </a:t>
            </a:r>
            <a:r>
              <a:rPr lang="en-GB" sz="2100" b="1" dirty="0">
                <a:solidFill>
                  <a:srgbClr val="FF0000"/>
                </a:solidFill>
                <a:cs typeface="Courier New" pitchFamily="49" charset="0"/>
              </a:rPr>
              <a:t>……………….</a:t>
            </a:r>
            <a:r>
              <a:rPr lang="en-GB" sz="2100" b="1" dirty="0">
                <a:cs typeface="Courier New" pitchFamily="49" charset="0"/>
              </a:rPr>
              <a:t>’s are </a:t>
            </a:r>
            <a:r>
              <a:rPr lang="en-GB" sz="2100" b="1" dirty="0">
                <a:solidFill>
                  <a:srgbClr val="FF0000"/>
                </a:solidFill>
                <a:cs typeface="Courier New" pitchFamily="49" charset="0"/>
              </a:rPr>
              <a:t>……………….. </a:t>
            </a:r>
            <a:r>
              <a:rPr lang="en-GB" sz="2100" b="1" dirty="0">
                <a:cs typeface="Courier New" pitchFamily="49" charset="0"/>
              </a:rPr>
              <a:t>and </a:t>
            </a:r>
            <a:r>
              <a:rPr lang="en-GB" sz="2100" b="1" dirty="0">
                <a:solidFill>
                  <a:srgbClr val="FF0000"/>
                </a:solidFill>
                <a:cs typeface="Courier New" pitchFamily="49" charset="0"/>
              </a:rPr>
              <a:t>……………. </a:t>
            </a:r>
            <a:r>
              <a:rPr lang="en-GB" sz="2100" b="1" dirty="0">
                <a:cs typeface="Courier New" pitchFamily="49" charset="0"/>
              </a:rPr>
              <a:t>I would aim to include this in my own work by</a:t>
            </a:r>
            <a:r>
              <a:rPr lang="en-GB" sz="2100" b="1" dirty="0">
                <a:solidFill>
                  <a:srgbClr val="FF0000"/>
                </a:solidFill>
                <a:cs typeface="Courier New" pitchFamily="49" charset="0"/>
              </a:rPr>
              <a:t>………………….</a:t>
            </a:r>
          </a:p>
        </p:txBody>
      </p:sp>
      <p:sp>
        <p:nvSpPr>
          <p:cNvPr id="4" name="TextBox 3"/>
          <p:cNvSpPr txBox="1"/>
          <p:nvPr/>
        </p:nvSpPr>
        <p:spPr>
          <a:xfrm>
            <a:off x="539552" y="2092711"/>
            <a:ext cx="3676952" cy="2396122"/>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4860032" y="2114423"/>
            <a:ext cx="3676952" cy="2396122"/>
          </a:xfrm>
          <a:prstGeom prst="rect">
            <a:avLst/>
          </a:prstGeom>
          <a:noFill/>
          <a:ln>
            <a:solidFill>
              <a:schemeClr val="tx1"/>
            </a:solidFill>
          </a:ln>
        </p:spPr>
        <p:txBody>
          <a:bodyPr wrap="square" rtlCol="0">
            <a:spAutoFit/>
          </a:bodyPr>
          <a:lstStyle/>
          <a:p>
            <a:endParaRPr lang="en-GB" dirty="0"/>
          </a:p>
        </p:txBody>
      </p:sp>
      <p:sp>
        <p:nvSpPr>
          <p:cNvPr id="2" name="TextBox 1"/>
          <p:cNvSpPr txBox="1"/>
          <p:nvPr/>
        </p:nvSpPr>
        <p:spPr>
          <a:xfrm>
            <a:off x="1043608" y="2636912"/>
            <a:ext cx="2592288" cy="646331"/>
          </a:xfrm>
          <a:prstGeom prst="rect">
            <a:avLst/>
          </a:prstGeom>
          <a:solidFill>
            <a:srgbClr val="FFFFCC"/>
          </a:solidFill>
        </p:spPr>
        <p:txBody>
          <a:bodyPr wrap="square" rtlCol="0">
            <a:spAutoFit/>
          </a:bodyPr>
          <a:lstStyle/>
          <a:p>
            <a:r>
              <a:rPr lang="en-GB" dirty="0"/>
              <a:t>Insert image that best shows formal qualities </a:t>
            </a:r>
          </a:p>
        </p:txBody>
      </p:sp>
      <p:sp>
        <p:nvSpPr>
          <p:cNvPr id="7" name="TextBox 6"/>
          <p:cNvSpPr txBox="1"/>
          <p:nvPr/>
        </p:nvSpPr>
        <p:spPr>
          <a:xfrm>
            <a:off x="5402364" y="2618624"/>
            <a:ext cx="2592288" cy="923330"/>
          </a:xfrm>
          <a:prstGeom prst="rect">
            <a:avLst/>
          </a:prstGeom>
          <a:solidFill>
            <a:srgbClr val="FFFFCC"/>
          </a:solidFill>
        </p:spPr>
        <p:txBody>
          <a:bodyPr wrap="square" rtlCol="0">
            <a:spAutoFit/>
          </a:bodyPr>
          <a:lstStyle/>
          <a:p>
            <a:r>
              <a:rPr lang="en-GB" dirty="0"/>
              <a:t>Insert image that best shows conceptual qualities </a:t>
            </a:r>
          </a:p>
        </p:txBody>
      </p:sp>
    </p:spTree>
    <p:extLst>
      <p:ext uri="{BB962C8B-B14F-4D97-AF65-F5344CB8AC3E}">
        <p14:creationId xmlns:p14="http://schemas.microsoft.com/office/powerpoint/2010/main" val="2215586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9688"/>
            <a:ext cx="8229600" cy="1143000"/>
          </a:xfrm>
        </p:spPr>
        <p:txBody>
          <a:bodyPr/>
          <a:lstStyle/>
          <a:p>
            <a:r>
              <a:rPr lang="en-GB" dirty="0"/>
              <a:t>Conceptual Adaptation </a:t>
            </a:r>
          </a:p>
        </p:txBody>
      </p:sp>
      <p:sp>
        <p:nvSpPr>
          <p:cNvPr id="4" name="TextBox 3"/>
          <p:cNvSpPr txBox="1"/>
          <p:nvPr/>
        </p:nvSpPr>
        <p:spPr>
          <a:xfrm>
            <a:off x="251520" y="1365340"/>
            <a:ext cx="3960440" cy="2376264"/>
          </a:xfrm>
          <a:prstGeom prst="rect">
            <a:avLst/>
          </a:prstGeom>
          <a:noFill/>
          <a:ln>
            <a:solidFill>
              <a:schemeClr val="tx1"/>
            </a:solidFill>
          </a:ln>
        </p:spPr>
        <p:txBody>
          <a:bodyPr wrap="square" rtlCol="0">
            <a:spAutoFit/>
          </a:bodyPr>
          <a:lstStyle/>
          <a:p>
            <a:endParaRPr lang="en-GB" dirty="0"/>
          </a:p>
        </p:txBody>
      </p:sp>
      <p:sp>
        <p:nvSpPr>
          <p:cNvPr id="11" name="TextBox 10"/>
          <p:cNvSpPr txBox="1"/>
          <p:nvPr/>
        </p:nvSpPr>
        <p:spPr>
          <a:xfrm>
            <a:off x="251520" y="3993632"/>
            <a:ext cx="3960440" cy="2376264"/>
          </a:xfrm>
          <a:prstGeom prst="rect">
            <a:avLst/>
          </a:prstGeom>
          <a:noFill/>
          <a:ln>
            <a:solidFill>
              <a:schemeClr val="tx1"/>
            </a:solidFill>
          </a:ln>
        </p:spPr>
        <p:txBody>
          <a:bodyPr wrap="square" rtlCol="0">
            <a:spAutoFit/>
          </a:bodyPr>
          <a:lstStyle/>
          <a:p>
            <a:endParaRPr lang="en-GB" dirty="0"/>
          </a:p>
        </p:txBody>
      </p:sp>
      <p:sp>
        <p:nvSpPr>
          <p:cNvPr id="12" name="TextBox 11"/>
          <p:cNvSpPr txBox="1"/>
          <p:nvPr/>
        </p:nvSpPr>
        <p:spPr>
          <a:xfrm>
            <a:off x="4529864" y="1340768"/>
            <a:ext cx="3960440" cy="2376264"/>
          </a:xfrm>
          <a:prstGeom prst="rect">
            <a:avLst/>
          </a:prstGeom>
          <a:noFill/>
          <a:ln>
            <a:solidFill>
              <a:schemeClr val="tx1"/>
            </a:solidFill>
          </a:ln>
        </p:spPr>
        <p:txBody>
          <a:bodyPr wrap="square" rtlCol="0">
            <a:spAutoFit/>
          </a:bodyPr>
          <a:lstStyle/>
          <a:p>
            <a:endParaRPr lang="en-GB" dirty="0"/>
          </a:p>
        </p:txBody>
      </p:sp>
      <p:sp>
        <p:nvSpPr>
          <p:cNvPr id="13" name="TextBox 12"/>
          <p:cNvSpPr txBox="1"/>
          <p:nvPr/>
        </p:nvSpPr>
        <p:spPr>
          <a:xfrm>
            <a:off x="4529864" y="3993632"/>
            <a:ext cx="3960440" cy="2376264"/>
          </a:xfrm>
          <a:prstGeom prst="rect">
            <a:avLst/>
          </a:prstGeom>
          <a:noFill/>
          <a:ln>
            <a:solidFill>
              <a:schemeClr val="tx1"/>
            </a:solidFill>
          </a:ln>
        </p:spPr>
        <p:txBody>
          <a:bodyPr wrap="square" rtlCol="0">
            <a:spAutoFit/>
          </a:bodyPr>
          <a:lstStyle/>
          <a:p>
            <a:endParaRPr lang="en-GB" dirty="0"/>
          </a:p>
        </p:txBody>
      </p:sp>
      <p:sp>
        <p:nvSpPr>
          <p:cNvPr id="14" name="TextBox 13"/>
          <p:cNvSpPr txBox="1"/>
          <p:nvPr/>
        </p:nvSpPr>
        <p:spPr>
          <a:xfrm>
            <a:off x="1058544" y="2263012"/>
            <a:ext cx="2592288" cy="369332"/>
          </a:xfrm>
          <a:prstGeom prst="rect">
            <a:avLst/>
          </a:prstGeom>
          <a:solidFill>
            <a:srgbClr val="FFFFCC"/>
          </a:solidFill>
        </p:spPr>
        <p:txBody>
          <a:bodyPr wrap="square" rtlCol="0">
            <a:spAutoFit/>
          </a:bodyPr>
          <a:lstStyle/>
          <a:p>
            <a:r>
              <a:rPr lang="en-GB" dirty="0"/>
              <a:t>Original Image </a:t>
            </a:r>
          </a:p>
        </p:txBody>
      </p:sp>
      <p:sp>
        <p:nvSpPr>
          <p:cNvPr id="15" name="TextBox 14"/>
          <p:cNvSpPr txBox="1"/>
          <p:nvPr/>
        </p:nvSpPr>
        <p:spPr>
          <a:xfrm>
            <a:off x="5364088" y="2263012"/>
            <a:ext cx="2592288" cy="369332"/>
          </a:xfrm>
          <a:prstGeom prst="rect">
            <a:avLst/>
          </a:prstGeom>
          <a:solidFill>
            <a:srgbClr val="FFFFCC"/>
          </a:solidFill>
        </p:spPr>
        <p:txBody>
          <a:bodyPr wrap="square" rtlCol="0">
            <a:spAutoFit/>
          </a:bodyPr>
          <a:lstStyle/>
          <a:p>
            <a:r>
              <a:rPr lang="en-GB" dirty="0"/>
              <a:t>Screen shot</a:t>
            </a:r>
          </a:p>
        </p:txBody>
      </p:sp>
      <p:sp>
        <p:nvSpPr>
          <p:cNvPr id="16" name="TextBox 15"/>
          <p:cNvSpPr txBox="1"/>
          <p:nvPr/>
        </p:nvSpPr>
        <p:spPr>
          <a:xfrm>
            <a:off x="1058544" y="4997098"/>
            <a:ext cx="2592288" cy="369332"/>
          </a:xfrm>
          <a:prstGeom prst="rect">
            <a:avLst/>
          </a:prstGeom>
          <a:solidFill>
            <a:srgbClr val="FFFFCC"/>
          </a:solidFill>
        </p:spPr>
        <p:txBody>
          <a:bodyPr wrap="square" rtlCol="0">
            <a:spAutoFit/>
          </a:bodyPr>
          <a:lstStyle/>
          <a:p>
            <a:r>
              <a:rPr lang="en-GB" dirty="0"/>
              <a:t>Screen shot</a:t>
            </a:r>
          </a:p>
        </p:txBody>
      </p:sp>
      <p:sp>
        <p:nvSpPr>
          <p:cNvPr id="17" name="TextBox 16"/>
          <p:cNvSpPr txBox="1"/>
          <p:nvPr/>
        </p:nvSpPr>
        <p:spPr>
          <a:xfrm>
            <a:off x="5213940" y="4997098"/>
            <a:ext cx="2592288" cy="369332"/>
          </a:xfrm>
          <a:prstGeom prst="rect">
            <a:avLst/>
          </a:prstGeom>
          <a:solidFill>
            <a:srgbClr val="FFFFCC"/>
          </a:solidFill>
        </p:spPr>
        <p:txBody>
          <a:bodyPr wrap="square" rtlCol="0">
            <a:spAutoFit/>
          </a:bodyPr>
          <a:lstStyle/>
          <a:p>
            <a:r>
              <a:rPr lang="en-GB" dirty="0"/>
              <a:t>Screen shot</a:t>
            </a:r>
          </a:p>
        </p:txBody>
      </p:sp>
    </p:spTree>
    <p:extLst>
      <p:ext uri="{BB962C8B-B14F-4D97-AF65-F5344CB8AC3E}">
        <p14:creationId xmlns:p14="http://schemas.microsoft.com/office/powerpoint/2010/main" val="22058815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1732" y="116632"/>
            <a:ext cx="6716519" cy="1015663"/>
          </a:xfrm>
          <a:prstGeom prst="rect">
            <a:avLst/>
          </a:prstGeom>
        </p:spPr>
        <p:txBody>
          <a:bodyPr wrap="none">
            <a:spAutoFit/>
          </a:bodyPr>
          <a:lstStyle/>
          <a:p>
            <a:r>
              <a:rPr lang="en-GB" sz="6000" dirty="0"/>
              <a:t>Adaptation Outcome</a:t>
            </a:r>
          </a:p>
        </p:txBody>
      </p:sp>
      <p:sp>
        <p:nvSpPr>
          <p:cNvPr id="5" name="TextBox 4"/>
          <p:cNvSpPr txBox="1"/>
          <p:nvPr/>
        </p:nvSpPr>
        <p:spPr>
          <a:xfrm>
            <a:off x="251520" y="1132295"/>
            <a:ext cx="8496944" cy="5237601"/>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3635896" y="3501008"/>
            <a:ext cx="2592288" cy="369332"/>
          </a:xfrm>
          <a:prstGeom prst="rect">
            <a:avLst/>
          </a:prstGeom>
          <a:solidFill>
            <a:srgbClr val="FFFFCC"/>
          </a:solidFill>
        </p:spPr>
        <p:txBody>
          <a:bodyPr wrap="square" rtlCol="0">
            <a:spAutoFit/>
          </a:bodyPr>
          <a:lstStyle/>
          <a:p>
            <a:r>
              <a:rPr lang="en-GB" dirty="0"/>
              <a:t>Outcome of Adaptation </a:t>
            </a:r>
          </a:p>
        </p:txBody>
      </p:sp>
    </p:spTree>
    <p:extLst>
      <p:ext uri="{BB962C8B-B14F-4D97-AF65-F5344CB8AC3E}">
        <p14:creationId xmlns:p14="http://schemas.microsoft.com/office/powerpoint/2010/main" val="35110093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661248"/>
            <a:ext cx="8229600" cy="1008111"/>
          </a:xfrm>
        </p:spPr>
        <p:txBody>
          <a:bodyPr>
            <a:normAutofit lnSpcReduction="10000"/>
          </a:bodyPr>
          <a:lstStyle/>
          <a:p>
            <a:pPr marL="0" indent="0">
              <a:buNone/>
            </a:pPr>
            <a:r>
              <a:rPr lang="en-GB" sz="6600" dirty="0"/>
              <a:t>Photographer- Formal</a:t>
            </a:r>
          </a:p>
        </p:txBody>
      </p:sp>
    </p:spTree>
    <p:extLst>
      <p:ext uri="{BB962C8B-B14F-4D97-AF65-F5344CB8AC3E}">
        <p14:creationId xmlns:p14="http://schemas.microsoft.com/office/powerpoint/2010/main" val="166694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Formal Photographer Mood Board</a:t>
            </a:r>
          </a:p>
        </p:txBody>
      </p:sp>
      <p:sp>
        <p:nvSpPr>
          <p:cNvPr id="4" name="TextBox 3"/>
          <p:cNvSpPr txBox="1"/>
          <p:nvPr/>
        </p:nvSpPr>
        <p:spPr>
          <a:xfrm>
            <a:off x="128038" y="6310437"/>
            <a:ext cx="6244162" cy="369332"/>
          </a:xfrm>
          <a:prstGeom prst="rect">
            <a:avLst/>
          </a:prstGeom>
          <a:solidFill>
            <a:srgbClr val="FFFFCC"/>
          </a:solidFill>
          <a:ln>
            <a:solidFill>
              <a:schemeClr val="accent1"/>
            </a:solidFill>
          </a:ln>
        </p:spPr>
        <p:txBody>
          <a:bodyPr wrap="square" rtlCol="0">
            <a:spAutoFit/>
          </a:bodyPr>
          <a:lstStyle/>
          <a:p>
            <a:r>
              <a:rPr lang="en-GB" dirty="0"/>
              <a:t>This should include 10 images of the artist work and their name  </a:t>
            </a:r>
          </a:p>
        </p:txBody>
      </p:sp>
    </p:spTree>
    <p:extLst>
      <p:ext uri="{BB962C8B-B14F-4D97-AF65-F5344CB8AC3E}">
        <p14:creationId xmlns:p14="http://schemas.microsoft.com/office/powerpoint/2010/main" val="30969821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512" y="260648"/>
            <a:ext cx="5616624" cy="2477601"/>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2- How does their work link to your Project?</a:t>
            </a:r>
          </a:p>
          <a:p>
            <a:endParaRPr lang="en-GB" sz="800" b="1" u="sng" dirty="0">
              <a:cs typeface="Courier New" pitchFamily="49" charset="0"/>
            </a:endParaRPr>
          </a:p>
          <a:p>
            <a:r>
              <a:rPr lang="en-GB" b="1" dirty="0">
                <a:solidFill>
                  <a:srgbClr val="FF0000"/>
                </a:solidFill>
                <a:cs typeface="Courier New" pitchFamily="49" charset="0"/>
              </a:rPr>
              <a:t>……………</a:t>
            </a:r>
            <a:r>
              <a:rPr lang="en-GB" b="1" dirty="0">
                <a:cs typeface="Courier New" pitchFamily="49" charset="0"/>
              </a:rPr>
              <a:t> work links to my project because their work is focussed around   </a:t>
            </a:r>
            <a:r>
              <a:rPr lang="en-GB" b="1" dirty="0">
                <a:solidFill>
                  <a:srgbClr val="FF0000"/>
                </a:solidFill>
                <a:cs typeface="Courier New" pitchFamily="49" charset="0"/>
              </a:rPr>
              <a:t>……………………………</a:t>
            </a:r>
          </a:p>
          <a:p>
            <a:r>
              <a:rPr lang="en-GB" b="1" dirty="0">
                <a:cs typeface="Courier New" pitchFamily="49" charset="0"/>
              </a:rPr>
              <a:t>My project is based on the theme of </a:t>
            </a:r>
            <a:r>
              <a:rPr lang="en-GB" b="1" dirty="0">
                <a:solidFill>
                  <a:srgbClr val="FF0000"/>
                </a:solidFill>
                <a:cs typeface="Courier New" pitchFamily="49" charset="0"/>
              </a:rPr>
              <a:t>…………………..</a:t>
            </a:r>
            <a:r>
              <a:rPr lang="en-GB" b="1" dirty="0">
                <a:cs typeface="Courier New" pitchFamily="49" charset="0"/>
              </a:rPr>
              <a:t>, and I think that they address this by </a:t>
            </a:r>
            <a:r>
              <a:rPr lang="en-GB" b="1" dirty="0">
                <a:solidFill>
                  <a:srgbClr val="FF0000"/>
                </a:solidFill>
                <a:cs typeface="Courier New" pitchFamily="49" charset="0"/>
              </a:rPr>
              <a:t>………., ……………, ………………..</a:t>
            </a:r>
          </a:p>
          <a:p>
            <a:r>
              <a:rPr lang="en-GB" b="1" dirty="0">
                <a:cs typeface="Courier New" pitchFamily="49" charset="0"/>
              </a:rPr>
              <a:t>A good example of this theme is shown in this image because  </a:t>
            </a:r>
            <a:r>
              <a:rPr lang="en-GB" b="1" dirty="0">
                <a:solidFill>
                  <a:srgbClr val="FF0000"/>
                </a:solidFill>
                <a:cs typeface="Courier New" pitchFamily="49" charset="0"/>
              </a:rPr>
              <a:t>……………</a:t>
            </a:r>
          </a:p>
        </p:txBody>
      </p:sp>
      <p:sp>
        <p:nvSpPr>
          <p:cNvPr id="8" name="Rectangle 7"/>
          <p:cNvSpPr/>
          <p:nvPr/>
        </p:nvSpPr>
        <p:spPr>
          <a:xfrm>
            <a:off x="3579021" y="2924944"/>
            <a:ext cx="5326927" cy="3647152"/>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3- Were you interested in their work because of the formal (the way it looks)or conceptual (the ideas behind it) qualities of their art? </a:t>
            </a:r>
          </a:p>
          <a:p>
            <a:endParaRPr lang="en-GB" sz="800" b="1" u="sng" dirty="0">
              <a:cs typeface="Courier New" pitchFamily="49" charset="0"/>
            </a:endParaRPr>
          </a:p>
          <a:p>
            <a:r>
              <a:rPr lang="en-GB" sz="2000" b="1" dirty="0">
                <a:cs typeface="Courier New" pitchFamily="49" charset="0"/>
              </a:rPr>
              <a:t>I am interested in </a:t>
            </a:r>
            <a:r>
              <a:rPr lang="en-GB" sz="2000" b="1" dirty="0">
                <a:solidFill>
                  <a:srgbClr val="FF0000"/>
                </a:solidFill>
                <a:cs typeface="Courier New" pitchFamily="49" charset="0"/>
              </a:rPr>
              <a:t>……………’s</a:t>
            </a:r>
            <a:r>
              <a:rPr lang="en-GB" sz="2000" b="1" dirty="0">
                <a:cs typeface="Courier New" pitchFamily="49" charset="0"/>
              </a:rPr>
              <a:t> work because of the </a:t>
            </a:r>
            <a:r>
              <a:rPr lang="en-GB" sz="2000" b="1" dirty="0">
                <a:solidFill>
                  <a:srgbClr val="FF0000"/>
                </a:solidFill>
                <a:cs typeface="Courier New" pitchFamily="49" charset="0"/>
              </a:rPr>
              <a:t>Formal/ Conceptual </a:t>
            </a:r>
            <a:r>
              <a:rPr lang="en-GB" sz="2000" b="1" dirty="0">
                <a:cs typeface="Courier New" pitchFamily="49" charset="0"/>
              </a:rPr>
              <a:t>qualities.</a:t>
            </a:r>
          </a:p>
          <a:p>
            <a:r>
              <a:rPr lang="en-GB" sz="2000" b="1" dirty="0">
                <a:cs typeface="Courier New" pitchFamily="49" charset="0"/>
              </a:rPr>
              <a:t>I think the </a:t>
            </a:r>
            <a:r>
              <a:rPr lang="en-GB" sz="2000" b="1" dirty="0">
                <a:solidFill>
                  <a:srgbClr val="FF0000"/>
                </a:solidFill>
                <a:cs typeface="Courier New" pitchFamily="49" charset="0"/>
              </a:rPr>
              <a:t>formal/ conceptual </a:t>
            </a:r>
            <a:r>
              <a:rPr lang="en-GB" sz="2000" b="1" dirty="0">
                <a:cs typeface="Courier New" pitchFamily="49" charset="0"/>
              </a:rPr>
              <a:t>qualities are the most important part of their work because </a:t>
            </a:r>
            <a:r>
              <a:rPr lang="en-GB" sz="2000" b="1" dirty="0">
                <a:solidFill>
                  <a:srgbClr val="FF0000"/>
                </a:solidFill>
                <a:cs typeface="Courier New" pitchFamily="49" charset="0"/>
              </a:rPr>
              <a:t>………., ……………, ………………..</a:t>
            </a:r>
          </a:p>
          <a:p>
            <a:r>
              <a:rPr lang="en-GB" sz="2000" b="1" dirty="0">
                <a:cs typeface="Courier New" pitchFamily="49" charset="0"/>
              </a:rPr>
              <a:t>This is clearly shown in this image by </a:t>
            </a:r>
            <a:r>
              <a:rPr lang="en-GB" sz="2000" b="1" dirty="0">
                <a:solidFill>
                  <a:srgbClr val="FF0000"/>
                </a:solidFill>
                <a:cs typeface="Courier New" pitchFamily="49" charset="0"/>
              </a:rPr>
              <a:t>…………………</a:t>
            </a:r>
            <a:r>
              <a:rPr lang="en-GB" sz="2000" b="1" dirty="0">
                <a:cs typeface="Courier New" pitchFamily="49" charset="0"/>
              </a:rPr>
              <a:t> I am most interested in this because</a:t>
            </a:r>
            <a:r>
              <a:rPr lang="en-GB" sz="2000" b="1" dirty="0">
                <a:solidFill>
                  <a:srgbClr val="FF0000"/>
                </a:solidFill>
                <a:cs typeface="Courier New" pitchFamily="49" charset="0"/>
              </a:rPr>
              <a:t>………………..</a:t>
            </a:r>
          </a:p>
        </p:txBody>
      </p:sp>
      <p:sp>
        <p:nvSpPr>
          <p:cNvPr id="5" name="TextBox 4"/>
          <p:cNvSpPr txBox="1"/>
          <p:nvPr/>
        </p:nvSpPr>
        <p:spPr>
          <a:xfrm>
            <a:off x="6047332" y="419328"/>
            <a:ext cx="2880320" cy="2160240"/>
          </a:xfrm>
          <a:prstGeom prst="rect">
            <a:avLst/>
          </a:prstGeom>
          <a:noFill/>
          <a:ln>
            <a:solidFill>
              <a:schemeClr val="tx1"/>
            </a:solidFill>
          </a:ln>
        </p:spPr>
        <p:txBody>
          <a:bodyPr wrap="square" rtlCol="0">
            <a:spAutoFit/>
          </a:bodyPr>
          <a:lstStyle/>
          <a:p>
            <a:endParaRPr lang="en-GB" dirty="0"/>
          </a:p>
        </p:txBody>
      </p:sp>
      <p:sp>
        <p:nvSpPr>
          <p:cNvPr id="7" name="TextBox 6"/>
          <p:cNvSpPr txBox="1"/>
          <p:nvPr/>
        </p:nvSpPr>
        <p:spPr>
          <a:xfrm>
            <a:off x="179512" y="3789040"/>
            <a:ext cx="2880320" cy="2160240"/>
          </a:xfrm>
          <a:prstGeom prst="rect">
            <a:avLst/>
          </a:prstGeom>
          <a:noFill/>
          <a:ln>
            <a:solidFill>
              <a:schemeClr val="tx1"/>
            </a:solidFill>
          </a:ln>
        </p:spPr>
        <p:txBody>
          <a:bodyPr wrap="square" rtlCol="0">
            <a:spAutoFit/>
          </a:bodyPr>
          <a:lstStyle/>
          <a:p>
            <a:endParaRPr lang="en-GB" dirty="0"/>
          </a:p>
        </p:txBody>
      </p:sp>
      <p:sp>
        <p:nvSpPr>
          <p:cNvPr id="9" name="TextBox 8"/>
          <p:cNvSpPr txBox="1"/>
          <p:nvPr/>
        </p:nvSpPr>
        <p:spPr>
          <a:xfrm>
            <a:off x="6732240" y="1052736"/>
            <a:ext cx="1100164" cy="369332"/>
          </a:xfrm>
          <a:prstGeom prst="rect">
            <a:avLst/>
          </a:prstGeom>
          <a:solidFill>
            <a:srgbClr val="FFFFCC"/>
          </a:solidFill>
        </p:spPr>
        <p:txBody>
          <a:bodyPr wrap="square" rtlCol="0">
            <a:spAutoFit/>
          </a:bodyPr>
          <a:lstStyle/>
          <a:p>
            <a:r>
              <a:rPr lang="en-GB" dirty="0"/>
              <a:t>Q2 Image </a:t>
            </a:r>
          </a:p>
        </p:txBody>
      </p:sp>
      <p:sp>
        <p:nvSpPr>
          <p:cNvPr id="11" name="TextBox 10"/>
          <p:cNvSpPr txBox="1"/>
          <p:nvPr/>
        </p:nvSpPr>
        <p:spPr>
          <a:xfrm>
            <a:off x="1069590" y="4563854"/>
            <a:ext cx="1100164" cy="369332"/>
          </a:xfrm>
          <a:prstGeom prst="rect">
            <a:avLst/>
          </a:prstGeom>
          <a:solidFill>
            <a:srgbClr val="FFFFCC"/>
          </a:solidFill>
        </p:spPr>
        <p:txBody>
          <a:bodyPr wrap="square" rtlCol="0">
            <a:spAutoFit/>
          </a:bodyPr>
          <a:lstStyle/>
          <a:p>
            <a:r>
              <a:rPr lang="en-GB" dirty="0"/>
              <a:t>Q3 Image </a:t>
            </a:r>
          </a:p>
        </p:txBody>
      </p:sp>
    </p:spTree>
    <p:extLst>
      <p:ext uri="{BB962C8B-B14F-4D97-AF65-F5344CB8AC3E}">
        <p14:creationId xmlns:p14="http://schemas.microsoft.com/office/powerpoint/2010/main" val="25190445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491880" y="3356992"/>
            <a:ext cx="5545050" cy="3416320"/>
          </a:xfrm>
          <a:prstGeom prst="rect">
            <a:avLst/>
          </a:prstGeom>
          <a:solidFill>
            <a:schemeClr val="bg1"/>
          </a:solidFill>
          <a:ln>
            <a:solidFill>
              <a:schemeClr val="tx1"/>
            </a:solidFill>
          </a:ln>
        </p:spPr>
        <p:txBody>
          <a:bodyPr wrap="square">
            <a:spAutoFit/>
          </a:bodyPr>
          <a:lstStyle/>
          <a:p>
            <a:r>
              <a:rPr lang="en-GB" b="1" u="sng" dirty="0">
                <a:cs typeface="Courier New" pitchFamily="49" charset="0"/>
              </a:rPr>
              <a:t>5- What is your opinion about their work?</a:t>
            </a:r>
          </a:p>
          <a:p>
            <a:endParaRPr lang="en-GB" b="1" u="sng" dirty="0">
              <a:cs typeface="Courier New" pitchFamily="49" charset="0"/>
            </a:endParaRPr>
          </a:p>
          <a:p>
            <a:r>
              <a:rPr lang="en-GB" b="1" dirty="0">
                <a:cs typeface="Courier New" pitchFamily="49" charset="0"/>
              </a:rPr>
              <a:t>I have a good/ bad opinion of </a:t>
            </a:r>
            <a:r>
              <a:rPr lang="en-GB" b="1" dirty="0">
                <a:solidFill>
                  <a:srgbClr val="FF0000"/>
                </a:solidFill>
                <a:cs typeface="Courier New" pitchFamily="49" charset="0"/>
              </a:rPr>
              <a:t>……………</a:t>
            </a:r>
            <a:r>
              <a:rPr lang="en-GB" b="1" dirty="0">
                <a:cs typeface="Courier New" pitchFamily="49" charset="0"/>
              </a:rPr>
              <a:t> work</a:t>
            </a:r>
          </a:p>
          <a:p>
            <a:r>
              <a:rPr lang="en-GB" b="1" dirty="0">
                <a:cs typeface="Courier New" pitchFamily="49" charset="0"/>
              </a:rPr>
              <a:t>I think is </a:t>
            </a:r>
            <a:r>
              <a:rPr lang="en-GB" b="1" dirty="0">
                <a:solidFill>
                  <a:srgbClr val="FF0000"/>
                </a:solidFill>
                <a:cs typeface="Courier New" pitchFamily="49" charset="0"/>
              </a:rPr>
              <a:t>successful/ not successful </a:t>
            </a:r>
            <a:r>
              <a:rPr lang="en-GB" b="1" dirty="0">
                <a:cs typeface="Courier New" pitchFamily="49" charset="0"/>
              </a:rPr>
              <a:t>because </a:t>
            </a:r>
            <a:r>
              <a:rPr lang="en-GB" b="1" dirty="0">
                <a:solidFill>
                  <a:srgbClr val="FF0000"/>
                </a:solidFill>
                <a:cs typeface="Courier New" pitchFamily="49" charset="0"/>
              </a:rPr>
              <a:t>……………………..</a:t>
            </a:r>
          </a:p>
          <a:p>
            <a:r>
              <a:rPr lang="en-GB" b="1" dirty="0">
                <a:cs typeface="Courier New" pitchFamily="49" charset="0"/>
              </a:rPr>
              <a:t>This reason is best demonstrated in this image because it shows </a:t>
            </a:r>
            <a:r>
              <a:rPr lang="en-GB" b="1" dirty="0">
                <a:solidFill>
                  <a:srgbClr val="FF0000"/>
                </a:solidFill>
                <a:cs typeface="Courier New" pitchFamily="49" charset="0"/>
              </a:rPr>
              <a:t>………………… </a:t>
            </a:r>
          </a:p>
          <a:p>
            <a:r>
              <a:rPr lang="en-GB" b="1" dirty="0">
                <a:cs typeface="Courier New" pitchFamily="49" charset="0"/>
              </a:rPr>
              <a:t>GOOD: Their work has inspired me to try to achieve </a:t>
            </a:r>
            <a:r>
              <a:rPr lang="en-GB" b="1" dirty="0">
                <a:solidFill>
                  <a:srgbClr val="FF0000"/>
                </a:solidFill>
                <a:cs typeface="Courier New" pitchFamily="49" charset="0"/>
              </a:rPr>
              <a:t>……………….</a:t>
            </a:r>
            <a:r>
              <a:rPr lang="en-GB" b="1" dirty="0">
                <a:cs typeface="Courier New" pitchFamily="49" charset="0"/>
              </a:rPr>
              <a:t>in my work by </a:t>
            </a:r>
            <a:r>
              <a:rPr lang="en-GB" b="1" dirty="0">
                <a:solidFill>
                  <a:srgbClr val="FF0000"/>
                </a:solidFill>
                <a:cs typeface="Courier New" pitchFamily="49" charset="0"/>
              </a:rPr>
              <a:t>………</a:t>
            </a:r>
          </a:p>
          <a:p>
            <a:r>
              <a:rPr lang="en-GB" b="1" dirty="0">
                <a:solidFill>
                  <a:srgbClr val="FF0000"/>
                </a:solidFill>
                <a:cs typeface="Courier New" pitchFamily="49" charset="0"/>
              </a:rPr>
              <a:t>-----------------------------------------------------</a:t>
            </a:r>
          </a:p>
          <a:p>
            <a:r>
              <a:rPr lang="en-GB" b="1" dirty="0">
                <a:cs typeface="Courier New" pitchFamily="49" charset="0"/>
              </a:rPr>
              <a:t>BAD: If their work was to have to suit my purpose I would</a:t>
            </a:r>
            <a:r>
              <a:rPr lang="en-GB" b="1" dirty="0">
                <a:solidFill>
                  <a:srgbClr val="FF0000"/>
                </a:solidFill>
                <a:cs typeface="Courier New" pitchFamily="49" charset="0"/>
              </a:rPr>
              <a:t>……………..</a:t>
            </a:r>
          </a:p>
        </p:txBody>
      </p:sp>
      <p:sp>
        <p:nvSpPr>
          <p:cNvPr id="8" name="Rectangle 7"/>
          <p:cNvSpPr/>
          <p:nvPr/>
        </p:nvSpPr>
        <p:spPr>
          <a:xfrm>
            <a:off x="179512" y="260648"/>
            <a:ext cx="5760640" cy="2908489"/>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4-</a:t>
            </a:r>
            <a:r>
              <a:rPr lang="en-GB" sz="2400" b="1" u="sng" dirty="0">
                <a:cs typeface="Courier New" pitchFamily="49" charset="0"/>
              </a:rPr>
              <a:t> I</a:t>
            </a:r>
            <a:r>
              <a:rPr lang="en-GB" sz="2400" b="1" u="sng" dirty="0"/>
              <a:t>f you could change their work to be more relevant to your ideas, what would you do and why?</a:t>
            </a:r>
          </a:p>
          <a:p>
            <a:endParaRPr lang="en-GB" sz="600" b="1" u="sng" dirty="0">
              <a:cs typeface="Courier New" pitchFamily="49" charset="0"/>
            </a:endParaRPr>
          </a:p>
          <a:p>
            <a:r>
              <a:rPr lang="en-GB" sz="2100" b="1" dirty="0">
                <a:cs typeface="Courier New" pitchFamily="49" charset="0"/>
              </a:rPr>
              <a:t>If I were to change any aspect of </a:t>
            </a:r>
            <a:r>
              <a:rPr lang="en-GB" sz="2100" b="1" dirty="0">
                <a:solidFill>
                  <a:srgbClr val="FF0000"/>
                </a:solidFill>
                <a:cs typeface="Courier New" pitchFamily="49" charset="0"/>
              </a:rPr>
              <a:t>……………..’s </a:t>
            </a:r>
            <a:r>
              <a:rPr lang="en-GB" sz="2100" b="1" dirty="0">
                <a:cs typeface="Courier New" pitchFamily="49" charset="0"/>
              </a:rPr>
              <a:t>work it would be</a:t>
            </a:r>
            <a:r>
              <a:rPr lang="en-GB" sz="2100" b="1" dirty="0">
                <a:solidFill>
                  <a:srgbClr val="FF0000"/>
                </a:solidFill>
                <a:cs typeface="Courier New" pitchFamily="49" charset="0"/>
              </a:rPr>
              <a:t>…………………</a:t>
            </a:r>
            <a:r>
              <a:rPr lang="en-GB" sz="2100" b="1" dirty="0">
                <a:cs typeface="Courier New" pitchFamily="49" charset="0"/>
              </a:rPr>
              <a:t> The reason for this is </a:t>
            </a:r>
            <a:r>
              <a:rPr lang="en-GB" sz="2100" b="1" dirty="0">
                <a:solidFill>
                  <a:srgbClr val="FF0000"/>
                </a:solidFill>
                <a:cs typeface="Courier New" pitchFamily="49" charset="0"/>
              </a:rPr>
              <a:t>………………… ………………….. </a:t>
            </a:r>
            <a:r>
              <a:rPr lang="en-GB" sz="2100" b="1" dirty="0">
                <a:cs typeface="Courier New" pitchFamily="49" charset="0"/>
              </a:rPr>
              <a:t>I think that this would make it more relevant to my ideas because</a:t>
            </a:r>
            <a:r>
              <a:rPr lang="en-GB" sz="2100" b="1" dirty="0">
                <a:solidFill>
                  <a:srgbClr val="FF0000"/>
                </a:solidFill>
                <a:cs typeface="Courier New" pitchFamily="49" charset="0"/>
              </a:rPr>
              <a:t>…………………………………….</a:t>
            </a:r>
          </a:p>
        </p:txBody>
      </p:sp>
      <p:sp>
        <p:nvSpPr>
          <p:cNvPr id="2" name="TextBox 1"/>
          <p:cNvSpPr txBox="1"/>
          <p:nvPr/>
        </p:nvSpPr>
        <p:spPr>
          <a:xfrm>
            <a:off x="6084168" y="692696"/>
            <a:ext cx="2880320" cy="2160240"/>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323528" y="4077072"/>
            <a:ext cx="2880320" cy="2160240"/>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6732240" y="1052736"/>
            <a:ext cx="1100164" cy="369332"/>
          </a:xfrm>
          <a:prstGeom prst="rect">
            <a:avLst/>
          </a:prstGeom>
          <a:solidFill>
            <a:srgbClr val="FFFFCC"/>
          </a:solidFill>
        </p:spPr>
        <p:txBody>
          <a:bodyPr wrap="square" rtlCol="0">
            <a:spAutoFit/>
          </a:bodyPr>
          <a:lstStyle/>
          <a:p>
            <a:r>
              <a:rPr lang="en-GB" dirty="0"/>
              <a:t>Q4 Image </a:t>
            </a:r>
          </a:p>
        </p:txBody>
      </p:sp>
      <p:sp>
        <p:nvSpPr>
          <p:cNvPr id="7" name="TextBox 6"/>
          <p:cNvSpPr txBox="1"/>
          <p:nvPr/>
        </p:nvSpPr>
        <p:spPr>
          <a:xfrm>
            <a:off x="1115616" y="4880486"/>
            <a:ext cx="1100164" cy="369332"/>
          </a:xfrm>
          <a:prstGeom prst="rect">
            <a:avLst/>
          </a:prstGeom>
          <a:solidFill>
            <a:srgbClr val="FFFFCC"/>
          </a:solidFill>
        </p:spPr>
        <p:txBody>
          <a:bodyPr wrap="square" rtlCol="0">
            <a:spAutoFit/>
          </a:bodyPr>
          <a:lstStyle/>
          <a:p>
            <a:r>
              <a:rPr lang="en-GB" dirty="0"/>
              <a:t>Q5 Image </a:t>
            </a:r>
          </a:p>
        </p:txBody>
      </p:sp>
    </p:spTree>
    <p:extLst>
      <p:ext uri="{BB962C8B-B14F-4D97-AF65-F5344CB8AC3E}">
        <p14:creationId xmlns:p14="http://schemas.microsoft.com/office/powerpoint/2010/main" val="37085332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7504" y="153504"/>
            <a:ext cx="6552728" cy="3185487"/>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6- Who do you think are the audience for their work?</a:t>
            </a:r>
          </a:p>
          <a:p>
            <a:endParaRPr lang="en-GB" sz="1400" b="1" u="sng" dirty="0">
              <a:cs typeface="Courier New" pitchFamily="49" charset="0"/>
            </a:endParaRPr>
          </a:p>
          <a:p>
            <a:r>
              <a:rPr lang="en-GB" b="1" dirty="0">
                <a:cs typeface="Courier New" pitchFamily="49" charset="0"/>
              </a:rPr>
              <a:t>I think the audience for ……………..’s Work would be </a:t>
            </a:r>
          </a:p>
          <a:p>
            <a:r>
              <a:rPr lang="en-GB" b="1" dirty="0">
                <a:solidFill>
                  <a:srgbClr val="FF0000"/>
                </a:solidFill>
                <a:cs typeface="Courier New" pitchFamily="49" charset="0"/>
              </a:rPr>
              <a:t>Everyone   younger people older people men/ women   children</a:t>
            </a:r>
          </a:p>
          <a:p>
            <a:r>
              <a:rPr lang="en-GB" b="1" dirty="0">
                <a:cs typeface="Courier New" pitchFamily="49" charset="0"/>
              </a:rPr>
              <a:t>Because ……………… </a:t>
            </a:r>
          </a:p>
          <a:p>
            <a:r>
              <a:rPr lang="en-GB" b="1" dirty="0">
                <a:cs typeface="Courier New" pitchFamily="49" charset="0"/>
              </a:rPr>
              <a:t>The most appropriate setting for their work would be in a </a:t>
            </a:r>
          </a:p>
          <a:p>
            <a:r>
              <a:rPr lang="en-GB" b="1" dirty="0">
                <a:solidFill>
                  <a:srgbClr val="FF0000"/>
                </a:solidFill>
                <a:cs typeface="Courier New" pitchFamily="49" charset="0"/>
              </a:rPr>
              <a:t>Gallery   domestic setting    commercial setting    media and advertising</a:t>
            </a:r>
          </a:p>
          <a:p>
            <a:r>
              <a:rPr lang="en-GB" b="1" dirty="0">
                <a:cs typeface="Courier New" pitchFamily="49" charset="0"/>
              </a:rPr>
              <a:t>A good example of why it would be suitable is in this setting/ for this audience because it shows</a:t>
            </a:r>
            <a:r>
              <a:rPr lang="en-GB" b="1" dirty="0">
                <a:solidFill>
                  <a:srgbClr val="FF0000"/>
                </a:solidFill>
                <a:cs typeface="Courier New" pitchFamily="49" charset="0"/>
              </a:rPr>
              <a:t>………………</a:t>
            </a:r>
            <a:r>
              <a:rPr lang="en-GB" b="1" dirty="0">
                <a:cs typeface="Courier New" pitchFamily="49" charset="0"/>
              </a:rPr>
              <a:t> which I think shows </a:t>
            </a:r>
            <a:r>
              <a:rPr lang="en-GB" b="1" dirty="0">
                <a:solidFill>
                  <a:srgbClr val="FF0000"/>
                </a:solidFill>
                <a:cs typeface="Courier New" pitchFamily="49" charset="0"/>
              </a:rPr>
              <a:t>…………………</a:t>
            </a:r>
          </a:p>
        </p:txBody>
      </p:sp>
      <p:sp>
        <p:nvSpPr>
          <p:cNvPr id="5" name="Rectangle 4"/>
          <p:cNvSpPr/>
          <p:nvPr/>
        </p:nvSpPr>
        <p:spPr>
          <a:xfrm>
            <a:off x="107504" y="3419858"/>
            <a:ext cx="8928992" cy="1123384"/>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7- Which image did you choose to recreate and why?</a:t>
            </a:r>
          </a:p>
          <a:p>
            <a:endParaRPr lang="en-GB" sz="600" b="1" u="sng" dirty="0">
              <a:cs typeface="Courier New" pitchFamily="49" charset="0"/>
            </a:endParaRPr>
          </a:p>
          <a:p>
            <a:r>
              <a:rPr lang="en-GB" sz="2000" b="1" dirty="0">
                <a:cs typeface="Courier New" pitchFamily="49" charset="0"/>
              </a:rPr>
              <a:t>I choose this image because</a:t>
            </a:r>
            <a:r>
              <a:rPr lang="en-GB" sz="2000" b="1" dirty="0">
                <a:solidFill>
                  <a:srgbClr val="FF0000"/>
                </a:solidFill>
                <a:cs typeface="Courier New" pitchFamily="49" charset="0"/>
              </a:rPr>
              <a:t> ……………………… </a:t>
            </a:r>
            <a:r>
              <a:rPr lang="en-GB" sz="2000" b="1" dirty="0">
                <a:cs typeface="Courier New" pitchFamily="49" charset="0"/>
              </a:rPr>
              <a:t>I think it shows </a:t>
            </a:r>
            <a:r>
              <a:rPr lang="en-GB" sz="2000" b="1" dirty="0">
                <a:solidFill>
                  <a:srgbClr val="FF0000"/>
                </a:solidFill>
                <a:cs typeface="Courier New" pitchFamily="49" charset="0"/>
              </a:rPr>
              <a:t>…………………</a:t>
            </a:r>
            <a:r>
              <a:rPr lang="en-GB" sz="2000" b="1" dirty="0">
                <a:cs typeface="Courier New" pitchFamily="49" charset="0"/>
              </a:rPr>
              <a:t> effectively by </a:t>
            </a:r>
            <a:r>
              <a:rPr lang="en-GB" sz="2000" b="1" dirty="0">
                <a:solidFill>
                  <a:srgbClr val="FF0000"/>
                </a:solidFill>
                <a:cs typeface="Courier New" pitchFamily="49" charset="0"/>
              </a:rPr>
              <a:t>…………………</a:t>
            </a:r>
            <a:r>
              <a:rPr lang="en-GB" sz="2000" b="1" dirty="0">
                <a:cs typeface="Courier New" pitchFamily="49" charset="0"/>
              </a:rPr>
              <a:t> my aim for recreating this image is </a:t>
            </a:r>
            <a:r>
              <a:rPr lang="en-GB" sz="2000" b="1" dirty="0">
                <a:solidFill>
                  <a:srgbClr val="FF0000"/>
                </a:solidFill>
                <a:cs typeface="Courier New" pitchFamily="49" charset="0"/>
              </a:rPr>
              <a:t>…………………………..</a:t>
            </a:r>
          </a:p>
        </p:txBody>
      </p:sp>
      <p:sp>
        <p:nvSpPr>
          <p:cNvPr id="7" name="Rectangle 6"/>
          <p:cNvSpPr/>
          <p:nvPr/>
        </p:nvSpPr>
        <p:spPr>
          <a:xfrm>
            <a:off x="107504" y="4640225"/>
            <a:ext cx="8928992" cy="1938992"/>
          </a:xfrm>
          <a:prstGeom prst="rect">
            <a:avLst/>
          </a:prstGeom>
          <a:solidFill>
            <a:schemeClr val="bg1"/>
          </a:solidFill>
          <a:ln>
            <a:solidFill>
              <a:schemeClr val="tx1"/>
            </a:solidFill>
          </a:ln>
        </p:spPr>
        <p:txBody>
          <a:bodyPr wrap="square">
            <a:spAutoFit/>
          </a:bodyPr>
          <a:lstStyle/>
          <a:p>
            <a:r>
              <a:rPr lang="en-GB" sz="2100" b="1" u="sng" dirty="0">
                <a:cs typeface="Courier New" pitchFamily="49" charset="0"/>
              </a:rPr>
              <a:t>8- What processes did you choose to use the create your chosen image and was it successful?</a:t>
            </a:r>
          </a:p>
          <a:p>
            <a:endParaRPr lang="en-GB" sz="600" b="1" u="sng" dirty="0">
              <a:cs typeface="Courier New" pitchFamily="49" charset="0"/>
            </a:endParaRPr>
          </a:p>
          <a:p>
            <a:r>
              <a:rPr lang="en-GB" b="1" dirty="0">
                <a:cs typeface="Courier New" pitchFamily="49" charset="0"/>
              </a:rPr>
              <a:t>I choose recreate my image by using </a:t>
            </a:r>
            <a:r>
              <a:rPr lang="en-GB" b="1" dirty="0">
                <a:solidFill>
                  <a:srgbClr val="FF0000"/>
                </a:solidFill>
                <a:cs typeface="Courier New" pitchFamily="49" charset="0"/>
              </a:rPr>
              <a:t>……………..</a:t>
            </a:r>
            <a:r>
              <a:rPr lang="en-GB" b="1" dirty="0">
                <a:cs typeface="Courier New" pitchFamily="49" charset="0"/>
              </a:rPr>
              <a:t> And </a:t>
            </a:r>
            <a:r>
              <a:rPr lang="en-GB" b="1" dirty="0">
                <a:solidFill>
                  <a:srgbClr val="FF0000"/>
                </a:solidFill>
                <a:cs typeface="Courier New" pitchFamily="49" charset="0"/>
              </a:rPr>
              <a:t>…………………</a:t>
            </a:r>
            <a:r>
              <a:rPr lang="en-GB" b="1" dirty="0">
                <a:cs typeface="Courier New" pitchFamily="49" charset="0"/>
              </a:rPr>
              <a:t> I selected these techniques and materials as I feel it shows the</a:t>
            </a:r>
            <a:r>
              <a:rPr lang="en-GB" b="1" dirty="0">
                <a:solidFill>
                  <a:srgbClr val="FF0000"/>
                </a:solidFill>
                <a:cs typeface="Courier New" pitchFamily="49" charset="0"/>
              </a:rPr>
              <a:t>………………</a:t>
            </a:r>
            <a:r>
              <a:rPr lang="en-GB" b="1" dirty="0">
                <a:cs typeface="Courier New" pitchFamily="49" charset="0"/>
              </a:rPr>
              <a:t> and </a:t>
            </a:r>
            <a:r>
              <a:rPr lang="en-GB" b="1" dirty="0">
                <a:solidFill>
                  <a:srgbClr val="FF0000"/>
                </a:solidFill>
                <a:cs typeface="Courier New" pitchFamily="49" charset="0"/>
              </a:rPr>
              <a:t>………………</a:t>
            </a:r>
            <a:r>
              <a:rPr lang="en-GB" b="1" dirty="0">
                <a:cs typeface="Courier New" pitchFamily="49" charset="0"/>
              </a:rPr>
              <a:t> features of the work. I think it </a:t>
            </a:r>
            <a:r>
              <a:rPr lang="en-GB" b="1" dirty="0">
                <a:solidFill>
                  <a:srgbClr val="FF0000"/>
                </a:solidFill>
                <a:cs typeface="Courier New" pitchFamily="49" charset="0"/>
              </a:rPr>
              <a:t>was/ wasn’t </a:t>
            </a:r>
            <a:r>
              <a:rPr lang="en-GB" b="1" dirty="0">
                <a:cs typeface="Courier New" pitchFamily="49" charset="0"/>
              </a:rPr>
              <a:t>successful because</a:t>
            </a:r>
            <a:r>
              <a:rPr lang="en-GB" b="1" dirty="0">
                <a:solidFill>
                  <a:srgbClr val="FF0000"/>
                </a:solidFill>
                <a:cs typeface="Courier New" pitchFamily="49" charset="0"/>
              </a:rPr>
              <a:t>……………………………………</a:t>
            </a:r>
            <a:r>
              <a:rPr lang="en-GB" b="1" dirty="0">
                <a:cs typeface="Courier New" pitchFamily="49" charset="0"/>
              </a:rPr>
              <a:t> if I had time to develop it, I would</a:t>
            </a:r>
            <a:r>
              <a:rPr lang="en-GB" b="1" dirty="0">
                <a:solidFill>
                  <a:srgbClr val="FF0000"/>
                </a:solidFill>
                <a:cs typeface="Courier New" pitchFamily="49" charset="0"/>
              </a:rPr>
              <a:t>……………………..</a:t>
            </a:r>
            <a:r>
              <a:rPr lang="en-GB" b="1" dirty="0">
                <a:cs typeface="Courier New" pitchFamily="49" charset="0"/>
              </a:rPr>
              <a:t> As it would show</a:t>
            </a:r>
            <a:r>
              <a:rPr lang="en-GB" b="1" dirty="0">
                <a:solidFill>
                  <a:srgbClr val="FF0000"/>
                </a:solidFill>
                <a:cs typeface="Courier New" pitchFamily="49" charset="0"/>
              </a:rPr>
              <a:t>……………………….</a:t>
            </a:r>
          </a:p>
        </p:txBody>
      </p:sp>
      <p:sp>
        <p:nvSpPr>
          <p:cNvPr id="8" name="TextBox 7"/>
          <p:cNvSpPr txBox="1"/>
          <p:nvPr/>
        </p:nvSpPr>
        <p:spPr>
          <a:xfrm>
            <a:off x="6804248" y="209867"/>
            <a:ext cx="2160240" cy="1274917"/>
          </a:xfrm>
          <a:prstGeom prst="rect">
            <a:avLst/>
          </a:prstGeom>
          <a:noFill/>
          <a:ln>
            <a:solidFill>
              <a:schemeClr val="tx1"/>
            </a:solidFill>
          </a:ln>
        </p:spPr>
        <p:txBody>
          <a:bodyPr wrap="square" rtlCol="0">
            <a:spAutoFit/>
          </a:bodyPr>
          <a:lstStyle/>
          <a:p>
            <a:endParaRPr lang="en-GB" dirty="0"/>
          </a:p>
        </p:txBody>
      </p:sp>
      <p:sp>
        <p:nvSpPr>
          <p:cNvPr id="9" name="TextBox 8"/>
          <p:cNvSpPr txBox="1"/>
          <p:nvPr/>
        </p:nvSpPr>
        <p:spPr>
          <a:xfrm>
            <a:off x="6804248" y="1629189"/>
            <a:ext cx="2160240" cy="1274917"/>
          </a:xfrm>
          <a:prstGeom prst="rect">
            <a:avLst/>
          </a:prstGeom>
          <a:noFill/>
          <a:ln>
            <a:solidFill>
              <a:schemeClr val="tx1"/>
            </a:solidFill>
          </a:ln>
        </p:spPr>
        <p:txBody>
          <a:bodyPr wrap="square" rtlCol="0">
            <a:spAutoFit/>
          </a:bodyPr>
          <a:lstStyle/>
          <a:p>
            <a:endParaRPr lang="en-GB" dirty="0"/>
          </a:p>
        </p:txBody>
      </p:sp>
      <p:sp>
        <p:nvSpPr>
          <p:cNvPr id="11" name="TextBox 10"/>
          <p:cNvSpPr txBox="1"/>
          <p:nvPr/>
        </p:nvSpPr>
        <p:spPr>
          <a:xfrm>
            <a:off x="7334286" y="662659"/>
            <a:ext cx="1100164" cy="369332"/>
          </a:xfrm>
          <a:prstGeom prst="rect">
            <a:avLst/>
          </a:prstGeom>
          <a:solidFill>
            <a:srgbClr val="FFFFCC"/>
          </a:solidFill>
        </p:spPr>
        <p:txBody>
          <a:bodyPr wrap="square" rtlCol="0">
            <a:spAutoFit/>
          </a:bodyPr>
          <a:lstStyle/>
          <a:p>
            <a:r>
              <a:rPr lang="en-GB" dirty="0"/>
              <a:t>Q6 Image </a:t>
            </a:r>
          </a:p>
        </p:txBody>
      </p:sp>
      <p:sp>
        <p:nvSpPr>
          <p:cNvPr id="13" name="TextBox 12"/>
          <p:cNvSpPr txBox="1"/>
          <p:nvPr/>
        </p:nvSpPr>
        <p:spPr>
          <a:xfrm>
            <a:off x="7334286" y="2015552"/>
            <a:ext cx="1100164" cy="369332"/>
          </a:xfrm>
          <a:prstGeom prst="rect">
            <a:avLst/>
          </a:prstGeom>
          <a:solidFill>
            <a:srgbClr val="FFFFCC"/>
          </a:solidFill>
        </p:spPr>
        <p:txBody>
          <a:bodyPr wrap="square" rtlCol="0">
            <a:spAutoFit/>
          </a:bodyPr>
          <a:lstStyle/>
          <a:p>
            <a:r>
              <a:rPr lang="en-GB" dirty="0"/>
              <a:t>Q7 Image </a:t>
            </a:r>
          </a:p>
        </p:txBody>
      </p:sp>
    </p:spTree>
    <p:extLst>
      <p:ext uri="{BB962C8B-B14F-4D97-AF65-F5344CB8AC3E}">
        <p14:creationId xmlns:p14="http://schemas.microsoft.com/office/powerpoint/2010/main" val="37336469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555776" y="341381"/>
            <a:ext cx="3816424" cy="769441"/>
          </a:xfrm>
          <a:prstGeom prst="rect">
            <a:avLst/>
          </a:prstGeom>
          <a:solidFill>
            <a:schemeClr val="bg1"/>
          </a:solidFill>
          <a:ln>
            <a:solidFill>
              <a:schemeClr val="tx1"/>
            </a:solidFill>
          </a:ln>
        </p:spPr>
        <p:txBody>
          <a:bodyPr wrap="square">
            <a:spAutoFit/>
          </a:bodyPr>
          <a:lstStyle/>
          <a:p>
            <a:r>
              <a:rPr lang="en-GB" sz="4400" b="1" dirty="0">
                <a:cs typeface="Courier New" pitchFamily="49" charset="0"/>
              </a:rPr>
              <a:t>Image Analysis</a:t>
            </a:r>
          </a:p>
        </p:txBody>
      </p:sp>
      <p:sp>
        <p:nvSpPr>
          <p:cNvPr id="2" name="Rectangle 1"/>
          <p:cNvSpPr/>
          <p:nvPr/>
        </p:nvSpPr>
        <p:spPr>
          <a:xfrm>
            <a:off x="2627784" y="1484784"/>
            <a:ext cx="3888432" cy="30963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755576" y="1040159"/>
            <a:ext cx="1800200" cy="923330"/>
          </a:xfrm>
          <a:prstGeom prst="rect">
            <a:avLst/>
          </a:prstGeom>
        </p:spPr>
        <p:txBody>
          <a:bodyPr wrap="square">
            <a:spAutoFit/>
          </a:bodyPr>
          <a:lstStyle/>
          <a:p>
            <a:r>
              <a:rPr lang="en-GB" b="1" dirty="0">
                <a:cs typeface="Courier New" pitchFamily="49" charset="0"/>
              </a:rPr>
              <a:t>Why did you choose this image?</a:t>
            </a:r>
          </a:p>
        </p:txBody>
      </p:sp>
      <p:sp>
        <p:nvSpPr>
          <p:cNvPr id="4" name="Rectangle 3"/>
          <p:cNvSpPr/>
          <p:nvPr/>
        </p:nvSpPr>
        <p:spPr>
          <a:xfrm>
            <a:off x="128391" y="2544061"/>
            <a:ext cx="2646040" cy="923330"/>
          </a:xfrm>
          <a:prstGeom prst="rect">
            <a:avLst/>
          </a:prstGeom>
        </p:spPr>
        <p:txBody>
          <a:bodyPr wrap="square">
            <a:spAutoFit/>
          </a:bodyPr>
          <a:lstStyle/>
          <a:p>
            <a:r>
              <a:rPr lang="en-GB" b="1" dirty="0">
                <a:cs typeface="Courier New" pitchFamily="49" charset="0"/>
              </a:rPr>
              <a:t>What are the main components of the image?</a:t>
            </a:r>
          </a:p>
        </p:txBody>
      </p:sp>
      <p:sp>
        <p:nvSpPr>
          <p:cNvPr id="7" name="Rectangle 6"/>
          <p:cNvSpPr/>
          <p:nvPr/>
        </p:nvSpPr>
        <p:spPr>
          <a:xfrm>
            <a:off x="419055" y="4031760"/>
            <a:ext cx="2064713" cy="923330"/>
          </a:xfrm>
          <a:prstGeom prst="rect">
            <a:avLst/>
          </a:prstGeom>
        </p:spPr>
        <p:txBody>
          <a:bodyPr wrap="square">
            <a:spAutoFit/>
          </a:bodyPr>
          <a:lstStyle/>
          <a:p>
            <a:r>
              <a:rPr lang="en-GB" b="1" dirty="0">
                <a:cs typeface="Courier New" pitchFamily="49" charset="0"/>
              </a:rPr>
              <a:t>If you could change it, what would you do and why?</a:t>
            </a:r>
          </a:p>
        </p:txBody>
      </p:sp>
      <p:sp>
        <p:nvSpPr>
          <p:cNvPr id="9" name="Rectangle 8"/>
          <p:cNvSpPr/>
          <p:nvPr/>
        </p:nvSpPr>
        <p:spPr>
          <a:xfrm>
            <a:off x="827583" y="5329052"/>
            <a:ext cx="2678801" cy="923330"/>
          </a:xfrm>
          <a:prstGeom prst="rect">
            <a:avLst/>
          </a:prstGeom>
        </p:spPr>
        <p:txBody>
          <a:bodyPr wrap="square">
            <a:spAutoFit/>
          </a:bodyPr>
          <a:lstStyle/>
          <a:p>
            <a:r>
              <a:rPr lang="en-GB" b="1" dirty="0">
                <a:cs typeface="Courier New" pitchFamily="49" charset="0"/>
              </a:rPr>
              <a:t>What techniques will you use to recreate this image?</a:t>
            </a:r>
          </a:p>
        </p:txBody>
      </p:sp>
      <p:sp>
        <p:nvSpPr>
          <p:cNvPr id="11" name="Rectangle 10"/>
          <p:cNvSpPr/>
          <p:nvPr/>
        </p:nvSpPr>
        <p:spPr>
          <a:xfrm>
            <a:off x="4067944" y="5202450"/>
            <a:ext cx="1800200" cy="1200329"/>
          </a:xfrm>
          <a:prstGeom prst="rect">
            <a:avLst/>
          </a:prstGeom>
        </p:spPr>
        <p:txBody>
          <a:bodyPr wrap="square">
            <a:spAutoFit/>
          </a:bodyPr>
          <a:lstStyle/>
          <a:p>
            <a:r>
              <a:rPr lang="en-GB" b="1" dirty="0">
                <a:cs typeface="Courier New" pitchFamily="49" charset="0"/>
              </a:rPr>
              <a:t>What do you think are the ideas behind the image? </a:t>
            </a:r>
          </a:p>
        </p:txBody>
      </p:sp>
      <p:sp>
        <p:nvSpPr>
          <p:cNvPr id="12" name="Rectangle 11"/>
          <p:cNvSpPr/>
          <p:nvPr/>
        </p:nvSpPr>
        <p:spPr>
          <a:xfrm>
            <a:off x="6732240" y="4867387"/>
            <a:ext cx="2286000" cy="923330"/>
          </a:xfrm>
          <a:prstGeom prst="rect">
            <a:avLst/>
          </a:prstGeom>
        </p:spPr>
        <p:txBody>
          <a:bodyPr wrap="square">
            <a:spAutoFit/>
          </a:bodyPr>
          <a:lstStyle/>
          <a:p>
            <a:r>
              <a:rPr lang="en-GB" b="1" dirty="0">
                <a:cs typeface="Courier New" pitchFamily="49" charset="0"/>
              </a:rPr>
              <a:t>What do you think the formal qualities of the image are?</a:t>
            </a:r>
          </a:p>
        </p:txBody>
      </p:sp>
      <p:sp>
        <p:nvSpPr>
          <p:cNvPr id="13" name="Rectangle 12"/>
          <p:cNvSpPr/>
          <p:nvPr/>
        </p:nvSpPr>
        <p:spPr>
          <a:xfrm>
            <a:off x="6975049" y="2560824"/>
            <a:ext cx="1800381" cy="1200329"/>
          </a:xfrm>
          <a:prstGeom prst="rect">
            <a:avLst/>
          </a:prstGeom>
        </p:spPr>
        <p:txBody>
          <a:bodyPr wrap="square">
            <a:spAutoFit/>
          </a:bodyPr>
          <a:lstStyle/>
          <a:p>
            <a:r>
              <a:rPr lang="en-GB" b="1" dirty="0">
                <a:cs typeface="Courier New" pitchFamily="49" charset="0"/>
              </a:rPr>
              <a:t>How could this image be influential in your work?</a:t>
            </a:r>
          </a:p>
        </p:txBody>
      </p:sp>
      <p:sp>
        <p:nvSpPr>
          <p:cNvPr id="14" name="Rectangle 13"/>
          <p:cNvSpPr/>
          <p:nvPr/>
        </p:nvSpPr>
        <p:spPr>
          <a:xfrm>
            <a:off x="6660232" y="1032301"/>
            <a:ext cx="2331223" cy="1200329"/>
          </a:xfrm>
          <a:prstGeom prst="rect">
            <a:avLst/>
          </a:prstGeom>
        </p:spPr>
        <p:txBody>
          <a:bodyPr wrap="square">
            <a:spAutoFit/>
          </a:bodyPr>
          <a:lstStyle/>
          <a:p>
            <a:r>
              <a:rPr lang="en-GB" b="1" dirty="0">
                <a:cs typeface="Courier New" pitchFamily="49" charset="0"/>
              </a:rPr>
              <a:t>What do you need to collect to recreate it? (own photos, images, text)</a:t>
            </a:r>
          </a:p>
        </p:txBody>
      </p:sp>
    </p:spTree>
    <p:extLst>
      <p:ext uri="{BB962C8B-B14F-4D97-AF65-F5344CB8AC3E}">
        <p14:creationId xmlns:p14="http://schemas.microsoft.com/office/powerpoint/2010/main" val="238177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Mood Board</a:t>
            </a:r>
          </a:p>
        </p:txBody>
      </p:sp>
      <p:sp>
        <p:nvSpPr>
          <p:cNvPr id="4" name="TextBox 3"/>
          <p:cNvSpPr txBox="1"/>
          <p:nvPr/>
        </p:nvSpPr>
        <p:spPr>
          <a:xfrm>
            <a:off x="128038" y="6310437"/>
            <a:ext cx="8188378" cy="369332"/>
          </a:xfrm>
          <a:prstGeom prst="rect">
            <a:avLst/>
          </a:prstGeom>
          <a:solidFill>
            <a:srgbClr val="FFFFCC"/>
          </a:solidFill>
          <a:ln>
            <a:solidFill>
              <a:schemeClr val="accent1"/>
            </a:solidFill>
          </a:ln>
        </p:spPr>
        <p:txBody>
          <a:bodyPr wrap="square" rtlCol="0">
            <a:spAutoFit/>
          </a:bodyPr>
          <a:lstStyle/>
          <a:p>
            <a:r>
              <a:rPr lang="en-GB" dirty="0"/>
              <a:t>This should include a range of images that link to your initial ideas</a:t>
            </a:r>
          </a:p>
        </p:txBody>
      </p:sp>
    </p:spTree>
    <p:extLst>
      <p:ext uri="{BB962C8B-B14F-4D97-AF65-F5344CB8AC3E}">
        <p14:creationId xmlns:p14="http://schemas.microsoft.com/office/powerpoint/2010/main" val="6614653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9688"/>
            <a:ext cx="8229600" cy="1143000"/>
          </a:xfrm>
        </p:spPr>
        <p:txBody>
          <a:bodyPr/>
          <a:lstStyle/>
          <a:p>
            <a:r>
              <a:rPr lang="en-GB" dirty="0"/>
              <a:t>Formal Recreation</a:t>
            </a:r>
          </a:p>
        </p:txBody>
      </p:sp>
      <p:sp>
        <p:nvSpPr>
          <p:cNvPr id="4" name="TextBox 3"/>
          <p:cNvSpPr txBox="1"/>
          <p:nvPr/>
        </p:nvSpPr>
        <p:spPr>
          <a:xfrm>
            <a:off x="251520" y="1365340"/>
            <a:ext cx="3960440" cy="2376264"/>
          </a:xfrm>
          <a:prstGeom prst="rect">
            <a:avLst/>
          </a:prstGeom>
          <a:noFill/>
          <a:ln>
            <a:solidFill>
              <a:schemeClr val="tx1"/>
            </a:solidFill>
          </a:ln>
        </p:spPr>
        <p:txBody>
          <a:bodyPr wrap="square" rtlCol="0">
            <a:spAutoFit/>
          </a:bodyPr>
          <a:lstStyle/>
          <a:p>
            <a:endParaRPr lang="en-GB" dirty="0"/>
          </a:p>
        </p:txBody>
      </p:sp>
      <p:sp>
        <p:nvSpPr>
          <p:cNvPr id="11" name="TextBox 10"/>
          <p:cNvSpPr txBox="1"/>
          <p:nvPr/>
        </p:nvSpPr>
        <p:spPr>
          <a:xfrm>
            <a:off x="251520" y="3993632"/>
            <a:ext cx="3960440" cy="2376264"/>
          </a:xfrm>
          <a:prstGeom prst="rect">
            <a:avLst/>
          </a:prstGeom>
          <a:noFill/>
          <a:ln>
            <a:solidFill>
              <a:schemeClr val="tx1"/>
            </a:solidFill>
          </a:ln>
        </p:spPr>
        <p:txBody>
          <a:bodyPr wrap="square" rtlCol="0">
            <a:spAutoFit/>
          </a:bodyPr>
          <a:lstStyle/>
          <a:p>
            <a:endParaRPr lang="en-GB" dirty="0"/>
          </a:p>
        </p:txBody>
      </p:sp>
      <p:sp>
        <p:nvSpPr>
          <p:cNvPr id="12" name="TextBox 11"/>
          <p:cNvSpPr txBox="1"/>
          <p:nvPr/>
        </p:nvSpPr>
        <p:spPr>
          <a:xfrm>
            <a:off x="4529864" y="1340768"/>
            <a:ext cx="3960440" cy="2376264"/>
          </a:xfrm>
          <a:prstGeom prst="rect">
            <a:avLst/>
          </a:prstGeom>
          <a:noFill/>
          <a:ln>
            <a:solidFill>
              <a:schemeClr val="tx1"/>
            </a:solidFill>
          </a:ln>
        </p:spPr>
        <p:txBody>
          <a:bodyPr wrap="square" rtlCol="0">
            <a:spAutoFit/>
          </a:bodyPr>
          <a:lstStyle/>
          <a:p>
            <a:endParaRPr lang="en-GB" dirty="0"/>
          </a:p>
        </p:txBody>
      </p:sp>
      <p:sp>
        <p:nvSpPr>
          <p:cNvPr id="13" name="TextBox 12"/>
          <p:cNvSpPr txBox="1"/>
          <p:nvPr/>
        </p:nvSpPr>
        <p:spPr>
          <a:xfrm>
            <a:off x="4529864" y="3993632"/>
            <a:ext cx="3960440" cy="2376264"/>
          </a:xfrm>
          <a:prstGeom prst="rect">
            <a:avLst/>
          </a:prstGeom>
          <a:noFill/>
          <a:ln>
            <a:solidFill>
              <a:schemeClr val="tx1"/>
            </a:solidFill>
          </a:ln>
        </p:spPr>
        <p:txBody>
          <a:bodyPr wrap="square" rtlCol="0">
            <a:spAutoFit/>
          </a:bodyPr>
          <a:lstStyle/>
          <a:p>
            <a:endParaRPr lang="en-GB" dirty="0"/>
          </a:p>
        </p:txBody>
      </p:sp>
      <p:sp>
        <p:nvSpPr>
          <p:cNvPr id="14" name="TextBox 13"/>
          <p:cNvSpPr txBox="1"/>
          <p:nvPr/>
        </p:nvSpPr>
        <p:spPr>
          <a:xfrm>
            <a:off x="1058544" y="2263012"/>
            <a:ext cx="2592288" cy="369332"/>
          </a:xfrm>
          <a:prstGeom prst="rect">
            <a:avLst/>
          </a:prstGeom>
          <a:solidFill>
            <a:srgbClr val="FFFFCC"/>
          </a:solidFill>
        </p:spPr>
        <p:txBody>
          <a:bodyPr wrap="square" rtlCol="0">
            <a:spAutoFit/>
          </a:bodyPr>
          <a:lstStyle/>
          <a:p>
            <a:r>
              <a:rPr lang="en-GB" dirty="0"/>
              <a:t>Original Image </a:t>
            </a:r>
          </a:p>
        </p:txBody>
      </p:sp>
      <p:sp>
        <p:nvSpPr>
          <p:cNvPr id="15" name="TextBox 14"/>
          <p:cNvSpPr txBox="1"/>
          <p:nvPr/>
        </p:nvSpPr>
        <p:spPr>
          <a:xfrm>
            <a:off x="5364088" y="2263012"/>
            <a:ext cx="2592288" cy="369332"/>
          </a:xfrm>
          <a:prstGeom prst="rect">
            <a:avLst/>
          </a:prstGeom>
          <a:solidFill>
            <a:srgbClr val="FFFFCC"/>
          </a:solidFill>
        </p:spPr>
        <p:txBody>
          <a:bodyPr wrap="square" rtlCol="0">
            <a:spAutoFit/>
          </a:bodyPr>
          <a:lstStyle/>
          <a:p>
            <a:r>
              <a:rPr lang="en-GB" dirty="0"/>
              <a:t>Screen shot</a:t>
            </a:r>
          </a:p>
        </p:txBody>
      </p:sp>
      <p:sp>
        <p:nvSpPr>
          <p:cNvPr id="16" name="TextBox 15"/>
          <p:cNvSpPr txBox="1"/>
          <p:nvPr/>
        </p:nvSpPr>
        <p:spPr>
          <a:xfrm>
            <a:off x="1058544" y="4997098"/>
            <a:ext cx="2592288" cy="369332"/>
          </a:xfrm>
          <a:prstGeom prst="rect">
            <a:avLst/>
          </a:prstGeom>
          <a:solidFill>
            <a:srgbClr val="FFFFCC"/>
          </a:solidFill>
        </p:spPr>
        <p:txBody>
          <a:bodyPr wrap="square" rtlCol="0">
            <a:spAutoFit/>
          </a:bodyPr>
          <a:lstStyle/>
          <a:p>
            <a:r>
              <a:rPr lang="en-GB" dirty="0"/>
              <a:t>Screen shot</a:t>
            </a:r>
          </a:p>
        </p:txBody>
      </p:sp>
      <p:sp>
        <p:nvSpPr>
          <p:cNvPr id="17" name="TextBox 16"/>
          <p:cNvSpPr txBox="1"/>
          <p:nvPr/>
        </p:nvSpPr>
        <p:spPr>
          <a:xfrm>
            <a:off x="5213940" y="4997098"/>
            <a:ext cx="2592288" cy="369332"/>
          </a:xfrm>
          <a:prstGeom prst="rect">
            <a:avLst/>
          </a:prstGeom>
          <a:solidFill>
            <a:srgbClr val="FFFFCC"/>
          </a:solidFill>
        </p:spPr>
        <p:txBody>
          <a:bodyPr wrap="square" rtlCol="0">
            <a:spAutoFit/>
          </a:bodyPr>
          <a:lstStyle/>
          <a:p>
            <a:r>
              <a:rPr lang="en-GB" dirty="0"/>
              <a:t>Screen shot</a:t>
            </a:r>
          </a:p>
        </p:txBody>
      </p:sp>
    </p:spTree>
    <p:extLst>
      <p:ext uri="{BB962C8B-B14F-4D97-AF65-F5344CB8AC3E}">
        <p14:creationId xmlns:p14="http://schemas.microsoft.com/office/powerpoint/2010/main" val="16322631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8479" y="116632"/>
            <a:ext cx="6603026" cy="1015663"/>
          </a:xfrm>
          <a:prstGeom prst="rect">
            <a:avLst/>
          </a:prstGeom>
        </p:spPr>
        <p:txBody>
          <a:bodyPr wrap="none">
            <a:spAutoFit/>
          </a:bodyPr>
          <a:lstStyle/>
          <a:p>
            <a:r>
              <a:rPr lang="en-GB" sz="6000" dirty="0"/>
              <a:t>Recreation Outcome</a:t>
            </a:r>
          </a:p>
        </p:txBody>
      </p:sp>
      <p:sp>
        <p:nvSpPr>
          <p:cNvPr id="5" name="TextBox 4"/>
          <p:cNvSpPr txBox="1"/>
          <p:nvPr/>
        </p:nvSpPr>
        <p:spPr>
          <a:xfrm>
            <a:off x="251520" y="1132295"/>
            <a:ext cx="8496944" cy="5237601"/>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3635896" y="3501008"/>
            <a:ext cx="2592288" cy="369332"/>
          </a:xfrm>
          <a:prstGeom prst="rect">
            <a:avLst/>
          </a:prstGeom>
          <a:solidFill>
            <a:srgbClr val="FFFFCC"/>
          </a:solidFill>
        </p:spPr>
        <p:txBody>
          <a:bodyPr wrap="square" rtlCol="0">
            <a:spAutoFit/>
          </a:bodyPr>
          <a:lstStyle/>
          <a:p>
            <a:r>
              <a:rPr lang="en-GB" dirty="0"/>
              <a:t>Outcome of Adaptation </a:t>
            </a:r>
          </a:p>
        </p:txBody>
      </p:sp>
    </p:spTree>
    <p:extLst>
      <p:ext uri="{BB962C8B-B14F-4D97-AF65-F5344CB8AC3E}">
        <p14:creationId xmlns:p14="http://schemas.microsoft.com/office/powerpoint/2010/main" val="31098332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4968" y="4653136"/>
            <a:ext cx="8784976" cy="1908215"/>
          </a:xfrm>
          <a:prstGeom prst="rect">
            <a:avLst/>
          </a:prstGeom>
          <a:solidFill>
            <a:schemeClr val="bg1"/>
          </a:solidFill>
          <a:ln>
            <a:solidFill>
              <a:schemeClr val="tx1"/>
            </a:solidFill>
          </a:ln>
        </p:spPr>
        <p:txBody>
          <a:bodyPr wrap="square">
            <a:spAutoFit/>
          </a:bodyPr>
          <a:lstStyle/>
          <a:p>
            <a:r>
              <a:rPr lang="en-GB" sz="2400" b="1" u="sng" dirty="0"/>
              <a:t>10- Why was this research valuable?</a:t>
            </a:r>
          </a:p>
          <a:p>
            <a:endParaRPr lang="en-GB" sz="1000" b="1" u="sng" dirty="0">
              <a:cs typeface="Courier New" pitchFamily="49" charset="0"/>
            </a:endParaRPr>
          </a:p>
          <a:p>
            <a:r>
              <a:rPr lang="en-GB" sz="2100" b="1" dirty="0">
                <a:cs typeface="Courier New" pitchFamily="49" charset="0"/>
              </a:rPr>
              <a:t>I have found researching </a:t>
            </a:r>
            <a:r>
              <a:rPr lang="en-GB" sz="2100" b="1" dirty="0">
                <a:solidFill>
                  <a:srgbClr val="FF0000"/>
                </a:solidFill>
                <a:cs typeface="Courier New" pitchFamily="49" charset="0"/>
              </a:rPr>
              <a:t>…………..</a:t>
            </a:r>
            <a:r>
              <a:rPr lang="en-GB" sz="2100" b="1" dirty="0">
                <a:cs typeface="Courier New" pitchFamily="49" charset="0"/>
              </a:rPr>
              <a:t>’s work valuable as it has helped me </a:t>
            </a:r>
            <a:r>
              <a:rPr lang="en-GB" sz="2100" b="1" dirty="0">
                <a:solidFill>
                  <a:srgbClr val="FF0000"/>
                </a:solidFill>
                <a:cs typeface="Courier New" pitchFamily="49" charset="0"/>
              </a:rPr>
              <a:t>answer my question/ decide on the techniques/ formal qualities/ develop my concept</a:t>
            </a:r>
            <a:r>
              <a:rPr lang="en-GB" sz="2100" b="1" dirty="0">
                <a:cs typeface="Courier New" pitchFamily="49" charset="0"/>
              </a:rPr>
              <a:t>. By looking at their work, specifically how they</a:t>
            </a:r>
            <a:r>
              <a:rPr lang="en-GB" sz="2100" b="1" dirty="0">
                <a:solidFill>
                  <a:srgbClr val="FF0000"/>
                </a:solidFill>
                <a:cs typeface="Courier New" pitchFamily="49" charset="0"/>
              </a:rPr>
              <a:t>……………………. </a:t>
            </a:r>
            <a:r>
              <a:rPr lang="en-GB" sz="2100" b="1" dirty="0">
                <a:cs typeface="Courier New" pitchFamily="49" charset="0"/>
              </a:rPr>
              <a:t>I will now aim to do </a:t>
            </a:r>
            <a:r>
              <a:rPr lang="en-GB" sz="2100" b="1" dirty="0">
                <a:solidFill>
                  <a:srgbClr val="FF0000"/>
                </a:solidFill>
                <a:cs typeface="Courier New" pitchFamily="49" charset="0"/>
              </a:rPr>
              <a:t>……………………….</a:t>
            </a:r>
            <a:r>
              <a:rPr lang="en-GB" sz="2100" b="1" dirty="0">
                <a:cs typeface="Courier New" pitchFamily="49" charset="0"/>
              </a:rPr>
              <a:t> In my own </a:t>
            </a:r>
            <a:r>
              <a:rPr lang="en-GB" sz="2100" b="1" dirty="0">
                <a:solidFill>
                  <a:srgbClr val="FF0000"/>
                </a:solidFill>
                <a:cs typeface="Courier New" pitchFamily="49" charset="0"/>
              </a:rPr>
              <a:t>outcome/ idea development</a:t>
            </a:r>
            <a:r>
              <a:rPr lang="en-GB" sz="2100" b="1" dirty="0">
                <a:cs typeface="Courier New" pitchFamily="49" charset="0"/>
              </a:rPr>
              <a:t>.</a:t>
            </a:r>
            <a:endParaRPr lang="en-GB" sz="2100" b="1" dirty="0">
              <a:solidFill>
                <a:srgbClr val="FF0000"/>
              </a:solidFill>
              <a:cs typeface="Courier New" pitchFamily="49" charset="0"/>
            </a:endParaRPr>
          </a:p>
        </p:txBody>
      </p:sp>
      <p:sp>
        <p:nvSpPr>
          <p:cNvPr id="11" name="Rectangle 10"/>
          <p:cNvSpPr/>
          <p:nvPr/>
        </p:nvSpPr>
        <p:spPr>
          <a:xfrm>
            <a:off x="174968" y="116632"/>
            <a:ext cx="8784976" cy="1862048"/>
          </a:xfrm>
          <a:prstGeom prst="rect">
            <a:avLst/>
          </a:prstGeom>
          <a:solidFill>
            <a:schemeClr val="bg1"/>
          </a:solidFill>
          <a:ln>
            <a:solidFill>
              <a:schemeClr val="tx1"/>
            </a:solidFill>
          </a:ln>
        </p:spPr>
        <p:txBody>
          <a:bodyPr wrap="square">
            <a:spAutoFit/>
          </a:bodyPr>
          <a:lstStyle/>
          <a:p>
            <a:r>
              <a:rPr lang="en-GB" sz="2100" b="1" u="sng" dirty="0"/>
              <a:t>9- What ideas have you got from this research?</a:t>
            </a:r>
          </a:p>
          <a:p>
            <a:endParaRPr lang="en-GB" sz="1000" b="1" u="sng" dirty="0">
              <a:cs typeface="Courier New" pitchFamily="49" charset="0"/>
            </a:endParaRPr>
          </a:p>
          <a:p>
            <a:r>
              <a:rPr lang="en-GB" sz="2100" b="1" dirty="0">
                <a:cs typeface="Courier New" pitchFamily="49" charset="0"/>
              </a:rPr>
              <a:t>The formal ideas that I have got from looking at </a:t>
            </a:r>
            <a:r>
              <a:rPr lang="en-GB" sz="2100" b="1" dirty="0">
                <a:solidFill>
                  <a:srgbClr val="FF0000"/>
                </a:solidFill>
                <a:cs typeface="Courier New" pitchFamily="49" charset="0"/>
              </a:rPr>
              <a:t>……………….</a:t>
            </a:r>
            <a:r>
              <a:rPr lang="en-GB" sz="2100" b="1" dirty="0">
                <a:cs typeface="Courier New" pitchFamily="49" charset="0"/>
              </a:rPr>
              <a:t>’s are </a:t>
            </a:r>
            <a:r>
              <a:rPr lang="en-GB" sz="2100" b="1" dirty="0">
                <a:solidFill>
                  <a:srgbClr val="FF0000"/>
                </a:solidFill>
                <a:cs typeface="Courier New" pitchFamily="49" charset="0"/>
              </a:rPr>
              <a:t>……………….. </a:t>
            </a:r>
            <a:r>
              <a:rPr lang="en-GB" sz="2100" b="1" dirty="0">
                <a:cs typeface="Courier New" pitchFamily="49" charset="0"/>
              </a:rPr>
              <a:t>and </a:t>
            </a:r>
            <a:r>
              <a:rPr lang="en-GB" sz="2100" b="1" dirty="0">
                <a:solidFill>
                  <a:srgbClr val="FF0000"/>
                </a:solidFill>
                <a:cs typeface="Courier New" pitchFamily="49" charset="0"/>
              </a:rPr>
              <a:t>……………. </a:t>
            </a:r>
            <a:r>
              <a:rPr lang="en-GB" sz="2100" b="1" dirty="0">
                <a:cs typeface="Courier New" pitchFamily="49" charset="0"/>
              </a:rPr>
              <a:t>I would aim to include this in my own work by</a:t>
            </a:r>
            <a:r>
              <a:rPr lang="en-GB" sz="2100" b="1" dirty="0">
                <a:solidFill>
                  <a:srgbClr val="FF0000"/>
                </a:solidFill>
                <a:cs typeface="Courier New" pitchFamily="49" charset="0"/>
              </a:rPr>
              <a:t>………………….</a:t>
            </a:r>
          </a:p>
          <a:p>
            <a:r>
              <a:rPr lang="en-GB" sz="2100" b="1" dirty="0">
                <a:cs typeface="Courier New" pitchFamily="49" charset="0"/>
              </a:rPr>
              <a:t>The concept ideas that I have got from looking at </a:t>
            </a:r>
            <a:r>
              <a:rPr lang="en-GB" sz="2100" b="1" dirty="0">
                <a:solidFill>
                  <a:srgbClr val="FF0000"/>
                </a:solidFill>
                <a:cs typeface="Courier New" pitchFamily="49" charset="0"/>
              </a:rPr>
              <a:t>……………….</a:t>
            </a:r>
            <a:r>
              <a:rPr lang="en-GB" sz="2100" b="1" dirty="0">
                <a:cs typeface="Courier New" pitchFamily="49" charset="0"/>
              </a:rPr>
              <a:t>’s are </a:t>
            </a:r>
            <a:r>
              <a:rPr lang="en-GB" sz="2100" b="1" dirty="0">
                <a:solidFill>
                  <a:srgbClr val="FF0000"/>
                </a:solidFill>
                <a:cs typeface="Courier New" pitchFamily="49" charset="0"/>
              </a:rPr>
              <a:t>……………….. </a:t>
            </a:r>
            <a:r>
              <a:rPr lang="en-GB" sz="2100" b="1" dirty="0">
                <a:cs typeface="Courier New" pitchFamily="49" charset="0"/>
              </a:rPr>
              <a:t>and </a:t>
            </a:r>
            <a:r>
              <a:rPr lang="en-GB" sz="2100" b="1" dirty="0">
                <a:solidFill>
                  <a:srgbClr val="FF0000"/>
                </a:solidFill>
                <a:cs typeface="Courier New" pitchFamily="49" charset="0"/>
              </a:rPr>
              <a:t>……………. </a:t>
            </a:r>
            <a:r>
              <a:rPr lang="en-GB" sz="2100" b="1" dirty="0">
                <a:cs typeface="Courier New" pitchFamily="49" charset="0"/>
              </a:rPr>
              <a:t>I would aim to include this in my own work by</a:t>
            </a:r>
            <a:r>
              <a:rPr lang="en-GB" sz="2100" b="1" dirty="0">
                <a:solidFill>
                  <a:srgbClr val="FF0000"/>
                </a:solidFill>
                <a:cs typeface="Courier New" pitchFamily="49" charset="0"/>
              </a:rPr>
              <a:t>………………….</a:t>
            </a:r>
          </a:p>
        </p:txBody>
      </p:sp>
      <p:sp>
        <p:nvSpPr>
          <p:cNvPr id="4" name="TextBox 3"/>
          <p:cNvSpPr txBox="1"/>
          <p:nvPr/>
        </p:nvSpPr>
        <p:spPr>
          <a:xfrm>
            <a:off x="539552" y="2092711"/>
            <a:ext cx="3676952" cy="2396122"/>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4860032" y="2114423"/>
            <a:ext cx="3676952" cy="2396122"/>
          </a:xfrm>
          <a:prstGeom prst="rect">
            <a:avLst/>
          </a:prstGeom>
          <a:noFill/>
          <a:ln>
            <a:solidFill>
              <a:schemeClr val="tx1"/>
            </a:solidFill>
          </a:ln>
        </p:spPr>
        <p:txBody>
          <a:bodyPr wrap="square" rtlCol="0">
            <a:spAutoFit/>
          </a:bodyPr>
          <a:lstStyle/>
          <a:p>
            <a:endParaRPr lang="en-GB" dirty="0"/>
          </a:p>
        </p:txBody>
      </p:sp>
      <p:sp>
        <p:nvSpPr>
          <p:cNvPr id="2" name="TextBox 1"/>
          <p:cNvSpPr txBox="1"/>
          <p:nvPr/>
        </p:nvSpPr>
        <p:spPr>
          <a:xfrm>
            <a:off x="1043608" y="2636912"/>
            <a:ext cx="2592288" cy="646331"/>
          </a:xfrm>
          <a:prstGeom prst="rect">
            <a:avLst/>
          </a:prstGeom>
          <a:solidFill>
            <a:srgbClr val="FFFFCC"/>
          </a:solidFill>
        </p:spPr>
        <p:txBody>
          <a:bodyPr wrap="square" rtlCol="0">
            <a:spAutoFit/>
          </a:bodyPr>
          <a:lstStyle/>
          <a:p>
            <a:r>
              <a:rPr lang="en-GB" dirty="0"/>
              <a:t>Insert image that best shows formal qualities </a:t>
            </a:r>
          </a:p>
        </p:txBody>
      </p:sp>
      <p:sp>
        <p:nvSpPr>
          <p:cNvPr id="7" name="TextBox 6"/>
          <p:cNvSpPr txBox="1"/>
          <p:nvPr/>
        </p:nvSpPr>
        <p:spPr>
          <a:xfrm>
            <a:off x="5402364" y="2618624"/>
            <a:ext cx="2592288" cy="923330"/>
          </a:xfrm>
          <a:prstGeom prst="rect">
            <a:avLst/>
          </a:prstGeom>
          <a:solidFill>
            <a:srgbClr val="FFFFCC"/>
          </a:solidFill>
        </p:spPr>
        <p:txBody>
          <a:bodyPr wrap="square" rtlCol="0">
            <a:spAutoFit/>
          </a:bodyPr>
          <a:lstStyle/>
          <a:p>
            <a:r>
              <a:rPr lang="en-GB" dirty="0"/>
              <a:t>Insert image that best shows conceptual qualities </a:t>
            </a:r>
          </a:p>
        </p:txBody>
      </p:sp>
    </p:spTree>
    <p:extLst>
      <p:ext uri="{BB962C8B-B14F-4D97-AF65-F5344CB8AC3E}">
        <p14:creationId xmlns:p14="http://schemas.microsoft.com/office/powerpoint/2010/main" val="8331682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229600" cy="1008111"/>
          </a:xfrm>
        </p:spPr>
        <p:txBody>
          <a:bodyPr>
            <a:normAutofit lnSpcReduction="10000"/>
          </a:bodyPr>
          <a:lstStyle/>
          <a:p>
            <a:pPr marL="0" indent="0">
              <a:buNone/>
            </a:pPr>
            <a:r>
              <a:rPr lang="en-GB" sz="6600" dirty="0"/>
              <a:t>Trip Page</a:t>
            </a:r>
          </a:p>
        </p:txBody>
      </p:sp>
      <p:sp>
        <p:nvSpPr>
          <p:cNvPr id="2" name="Rectangle 1"/>
          <p:cNvSpPr/>
          <p:nvPr/>
        </p:nvSpPr>
        <p:spPr>
          <a:xfrm>
            <a:off x="4593414" y="260648"/>
            <a:ext cx="4572000" cy="1200329"/>
          </a:xfrm>
          <a:prstGeom prst="rect">
            <a:avLst/>
          </a:prstGeom>
        </p:spPr>
        <p:txBody>
          <a:bodyPr>
            <a:spAutoFit/>
          </a:bodyPr>
          <a:lstStyle/>
          <a:p>
            <a:pPr marL="285750" indent="-285750">
              <a:buFont typeface="Arial" panose="020B0604020202020204" pitchFamily="34" charset="0"/>
              <a:buChar char="•"/>
            </a:pPr>
            <a:r>
              <a:rPr lang="en-GB" dirty="0"/>
              <a:t>Where did go and when?</a:t>
            </a:r>
          </a:p>
          <a:p>
            <a:pPr marL="285750" indent="-285750">
              <a:buFont typeface="Arial" panose="020B0604020202020204" pitchFamily="34" charset="0"/>
              <a:buChar char="•"/>
            </a:pPr>
            <a:r>
              <a:rPr lang="en-GB" dirty="0"/>
              <a:t>Why did you do the trip?</a:t>
            </a:r>
          </a:p>
          <a:p>
            <a:pPr marL="285750" indent="-285750">
              <a:buFont typeface="Arial" panose="020B0604020202020204" pitchFamily="34" charset="0"/>
              <a:buChar char="•"/>
            </a:pPr>
            <a:r>
              <a:rPr lang="en-GB" dirty="0"/>
              <a:t>How does the trip link to your question?</a:t>
            </a:r>
          </a:p>
          <a:p>
            <a:pPr marL="285750" indent="-285750">
              <a:buFont typeface="Arial" panose="020B0604020202020204" pitchFamily="34" charset="0"/>
              <a:buChar char="•"/>
            </a:pPr>
            <a:r>
              <a:rPr lang="en-GB" dirty="0"/>
              <a:t>How has the trip inspired your ideas?</a:t>
            </a:r>
          </a:p>
        </p:txBody>
      </p:sp>
      <p:sp>
        <p:nvSpPr>
          <p:cNvPr id="4" name="TextBox 3"/>
          <p:cNvSpPr txBox="1"/>
          <p:nvPr/>
        </p:nvSpPr>
        <p:spPr>
          <a:xfrm>
            <a:off x="323528" y="5757356"/>
            <a:ext cx="3744416" cy="923330"/>
          </a:xfrm>
          <a:prstGeom prst="rect">
            <a:avLst/>
          </a:prstGeom>
          <a:solidFill>
            <a:srgbClr val="FFFFCC"/>
          </a:solidFill>
          <a:ln>
            <a:solidFill>
              <a:schemeClr val="tx1"/>
            </a:solidFill>
          </a:ln>
        </p:spPr>
        <p:txBody>
          <a:bodyPr wrap="square" rtlCol="0">
            <a:spAutoFit/>
          </a:bodyPr>
          <a:lstStyle/>
          <a:p>
            <a:r>
              <a:rPr lang="en-GB" dirty="0"/>
              <a:t>This should include evidence of your research trip such as pictures and receipts </a:t>
            </a:r>
          </a:p>
        </p:txBody>
      </p:sp>
    </p:spTree>
    <p:extLst>
      <p:ext uri="{BB962C8B-B14F-4D97-AF65-F5344CB8AC3E}">
        <p14:creationId xmlns:p14="http://schemas.microsoft.com/office/powerpoint/2010/main" val="38185232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661248"/>
            <a:ext cx="8229600" cy="1008111"/>
          </a:xfrm>
        </p:spPr>
        <p:txBody>
          <a:bodyPr>
            <a:normAutofit lnSpcReduction="10000"/>
          </a:bodyPr>
          <a:lstStyle/>
          <a:p>
            <a:pPr marL="0" indent="0">
              <a:buNone/>
            </a:pPr>
            <a:r>
              <a:rPr lang="en-GB" sz="6600" dirty="0"/>
              <a:t>Research Reflection </a:t>
            </a:r>
          </a:p>
        </p:txBody>
      </p:sp>
    </p:spTree>
    <p:extLst>
      <p:ext uri="{BB962C8B-B14F-4D97-AF65-F5344CB8AC3E}">
        <p14:creationId xmlns:p14="http://schemas.microsoft.com/office/powerpoint/2010/main" val="702598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V="1">
            <a:off x="709914" y="1205502"/>
            <a:ext cx="1437697" cy="3377772"/>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4141797" y="806408"/>
            <a:ext cx="1522939" cy="3611818"/>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611560" y="1205502"/>
            <a:ext cx="1284112" cy="3074825"/>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889858" y="1051601"/>
            <a:ext cx="1377789" cy="3366625"/>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814773" y="5148244"/>
            <a:ext cx="3293047" cy="5550"/>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1872314" y="4853786"/>
            <a:ext cx="3304089" cy="12973"/>
          </a:xfrm>
          <a:prstGeom prst="straightConnector1">
            <a:avLst/>
          </a:prstGeom>
          <a:ln w="57150">
            <a:solidFill>
              <a:srgbClr val="007E39"/>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814774" y="235060"/>
            <a:ext cx="2407922" cy="923330"/>
          </a:xfrm>
          <a:prstGeom prst="rect">
            <a:avLst/>
          </a:prstGeom>
          <a:solidFill>
            <a:schemeClr val="bg1"/>
          </a:solidFill>
          <a:ln>
            <a:solidFill>
              <a:srgbClr val="FF0000"/>
            </a:solidFill>
          </a:ln>
        </p:spPr>
        <p:txBody>
          <a:bodyPr wrap="square" rtlCol="0">
            <a:spAutoFit/>
          </a:bodyPr>
          <a:lstStyle/>
          <a:p>
            <a:r>
              <a:rPr lang="en-GB" dirty="0"/>
              <a:t>1</a:t>
            </a:r>
            <a:r>
              <a:rPr lang="en-GB" baseline="30000" dirty="0"/>
              <a:t>st</a:t>
            </a:r>
            <a:r>
              <a:rPr lang="en-GB" dirty="0"/>
              <a:t> Photographer- Project</a:t>
            </a:r>
          </a:p>
          <a:p>
            <a:r>
              <a:rPr lang="en-GB" dirty="0"/>
              <a:t>INSERT PHOTO</a:t>
            </a:r>
          </a:p>
        </p:txBody>
      </p:sp>
      <p:sp>
        <p:nvSpPr>
          <p:cNvPr id="11" name="TextBox 10"/>
          <p:cNvSpPr txBox="1"/>
          <p:nvPr/>
        </p:nvSpPr>
        <p:spPr>
          <a:xfrm>
            <a:off x="4932672" y="4418226"/>
            <a:ext cx="1655551" cy="1200329"/>
          </a:xfrm>
          <a:prstGeom prst="rect">
            <a:avLst/>
          </a:prstGeom>
          <a:solidFill>
            <a:schemeClr val="bg1"/>
          </a:solidFill>
          <a:ln>
            <a:solidFill>
              <a:srgbClr val="FF0000"/>
            </a:solidFill>
          </a:ln>
        </p:spPr>
        <p:txBody>
          <a:bodyPr wrap="square" rtlCol="0">
            <a:spAutoFit/>
          </a:bodyPr>
          <a:lstStyle/>
          <a:p>
            <a:r>
              <a:rPr lang="en-GB" dirty="0"/>
              <a:t>2</a:t>
            </a:r>
            <a:r>
              <a:rPr lang="en-GB" baseline="30000" dirty="0"/>
              <a:t>nd</a:t>
            </a:r>
            <a:r>
              <a:rPr lang="en-GB" dirty="0"/>
              <a:t> Photographer- Theme</a:t>
            </a:r>
          </a:p>
          <a:p>
            <a:r>
              <a:rPr lang="en-GB" dirty="0"/>
              <a:t>INSERT PHOTO</a:t>
            </a:r>
          </a:p>
        </p:txBody>
      </p:sp>
      <p:sp>
        <p:nvSpPr>
          <p:cNvPr id="12" name="TextBox 11"/>
          <p:cNvSpPr txBox="1"/>
          <p:nvPr/>
        </p:nvSpPr>
        <p:spPr>
          <a:xfrm>
            <a:off x="164302" y="4293249"/>
            <a:ext cx="1650471" cy="1477328"/>
          </a:xfrm>
          <a:prstGeom prst="rect">
            <a:avLst/>
          </a:prstGeom>
          <a:solidFill>
            <a:schemeClr val="bg1"/>
          </a:solidFill>
          <a:ln>
            <a:solidFill>
              <a:srgbClr val="FF0000"/>
            </a:solidFill>
          </a:ln>
        </p:spPr>
        <p:txBody>
          <a:bodyPr wrap="square" rtlCol="0">
            <a:spAutoFit/>
          </a:bodyPr>
          <a:lstStyle/>
          <a:p>
            <a:r>
              <a:rPr lang="en-GB" dirty="0"/>
              <a:t>3</a:t>
            </a:r>
            <a:r>
              <a:rPr lang="en-GB" baseline="30000" dirty="0"/>
              <a:t>rd</a:t>
            </a:r>
            <a:r>
              <a:rPr lang="en-GB" dirty="0"/>
              <a:t> Photographer- Visual</a:t>
            </a:r>
          </a:p>
          <a:p>
            <a:r>
              <a:rPr lang="en-GB" dirty="0"/>
              <a:t>INSERT PHOTO</a:t>
            </a:r>
          </a:p>
          <a:p>
            <a:endParaRPr lang="en-GB" dirty="0"/>
          </a:p>
        </p:txBody>
      </p:sp>
      <p:sp>
        <p:nvSpPr>
          <p:cNvPr id="13" name="TextBox 12"/>
          <p:cNvSpPr txBox="1"/>
          <p:nvPr/>
        </p:nvSpPr>
        <p:spPr>
          <a:xfrm>
            <a:off x="1720430" y="2370566"/>
            <a:ext cx="2448272" cy="1077218"/>
          </a:xfrm>
          <a:prstGeom prst="rect">
            <a:avLst/>
          </a:prstGeom>
          <a:solidFill>
            <a:schemeClr val="bg1"/>
          </a:solidFill>
          <a:ln w="38100">
            <a:solidFill>
              <a:srgbClr val="00B050"/>
            </a:solidFill>
          </a:ln>
        </p:spPr>
        <p:txBody>
          <a:bodyPr wrap="square" rtlCol="0">
            <a:spAutoFit/>
          </a:bodyPr>
          <a:lstStyle/>
          <a:p>
            <a:pPr algn="ctr"/>
            <a:r>
              <a:rPr lang="en-GB" sz="3200" dirty="0"/>
              <a:t>Research Links</a:t>
            </a:r>
          </a:p>
        </p:txBody>
      </p:sp>
      <p:sp>
        <p:nvSpPr>
          <p:cNvPr id="22" name="TextBox 21"/>
          <p:cNvSpPr txBox="1"/>
          <p:nvPr/>
        </p:nvSpPr>
        <p:spPr>
          <a:xfrm>
            <a:off x="6688461" y="806408"/>
            <a:ext cx="2269321" cy="5355312"/>
          </a:xfrm>
          <a:prstGeom prst="rect">
            <a:avLst/>
          </a:prstGeom>
          <a:solidFill>
            <a:srgbClr val="FFFFCC"/>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GB" dirty="0"/>
              <a:t>Consider similarities in:</a:t>
            </a:r>
          </a:p>
          <a:p>
            <a:pPr marL="285750" indent="-285750">
              <a:buFontTx/>
              <a:buChar char="-"/>
            </a:pPr>
            <a:r>
              <a:rPr lang="en-GB" dirty="0"/>
              <a:t>The way the work looks</a:t>
            </a:r>
          </a:p>
          <a:p>
            <a:pPr marL="285750" indent="-285750">
              <a:buFontTx/>
              <a:buChar char="-"/>
            </a:pPr>
            <a:r>
              <a:rPr lang="en-GB" dirty="0"/>
              <a:t>The theme/ subject matter</a:t>
            </a:r>
          </a:p>
          <a:p>
            <a:pPr marL="285750" indent="-285750">
              <a:buFontTx/>
              <a:buChar char="-"/>
            </a:pPr>
            <a:r>
              <a:rPr lang="en-GB" dirty="0"/>
              <a:t>Photography technique </a:t>
            </a:r>
            <a:r>
              <a:rPr lang="en-GB" dirty="0" err="1"/>
              <a:t>ie</a:t>
            </a:r>
            <a:r>
              <a:rPr lang="en-GB" dirty="0"/>
              <a:t>. Macro/ lighting/ aperture/ shutter speed</a:t>
            </a:r>
          </a:p>
          <a:p>
            <a:pPr marL="285750" indent="-285750">
              <a:buFontTx/>
              <a:buChar char="-"/>
            </a:pPr>
            <a:r>
              <a:rPr lang="en-GB" dirty="0"/>
              <a:t>Editing technique- effects/ impact using Photoshop/ editing programme</a:t>
            </a:r>
          </a:p>
          <a:p>
            <a:pPr marL="285750" indent="-285750">
              <a:buFontTx/>
              <a:buChar char="-"/>
            </a:pPr>
            <a:r>
              <a:rPr lang="en-GB" dirty="0"/>
              <a:t>Context- do they share similar views</a:t>
            </a:r>
          </a:p>
          <a:p>
            <a:pPr marL="285750" indent="-285750">
              <a:buFontTx/>
              <a:buChar char="-"/>
            </a:pPr>
            <a:r>
              <a:rPr lang="en-GB" dirty="0"/>
              <a:t>Presentation </a:t>
            </a:r>
            <a:r>
              <a:rPr lang="en-GB" dirty="0" err="1"/>
              <a:t>ie</a:t>
            </a:r>
            <a:r>
              <a:rPr lang="en-GB" dirty="0"/>
              <a:t> format/ location</a:t>
            </a:r>
          </a:p>
        </p:txBody>
      </p:sp>
    </p:spTree>
    <p:extLst>
      <p:ext uri="{BB962C8B-B14F-4D97-AF65-F5344CB8AC3E}">
        <p14:creationId xmlns:p14="http://schemas.microsoft.com/office/powerpoint/2010/main" val="38787785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4950" y="692696"/>
            <a:ext cx="8567530" cy="5909310"/>
          </a:xfrm>
          <a:prstGeom prst="rect">
            <a:avLst/>
          </a:prstGeom>
          <a:solidFill>
            <a:schemeClr val="bg1"/>
          </a:solidFill>
          <a:ln>
            <a:solidFill>
              <a:schemeClr val="tx1"/>
            </a:solidFill>
          </a:ln>
        </p:spPr>
        <p:txBody>
          <a:bodyPr wrap="square" rtlCol="0">
            <a:spAutoFit/>
          </a:bodyPr>
          <a:lstStyle/>
          <a:p>
            <a:r>
              <a:rPr lang="en-GB" sz="1400" b="1" dirty="0"/>
              <a:t>What ideas has your research helped you come up with?</a:t>
            </a:r>
          </a:p>
          <a:p>
            <a:r>
              <a:rPr lang="en-GB" sz="1400" b="1" dirty="0">
                <a:solidFill>
                  <a:srgbClr val="00B050"/>
                </a:solidFill>
              </a:rPr>
              <a:t>The main ideas that my research has helped me come up with so far are:</a:t>
            </a:r>
          </a:p>
          <a:p>
            <a:r>
              <a:rPr lang="en-GB" sz="1400" b="1" dirty="0">
                <a:solidFill>
                  <a:srgbClr val="00B050"/>
                </a:solidFill>
              </a:rPr>
              <a:t>1………..………………….</a:t>
            </a:r>
          </a:p>
          <a:p>
            <a:r>
              <a:rPr lang="en-GB" sz="1400" b="1" dirty="0">
                <a:solidFill>
                  <a:srgbClr val="00B050"/>
                </a:solidFill>
              </a:rPr>
              <a:t>2. ………………………….</a:t>
            </a:r>
          </a:p>
          <a:p>
            <a:r>
              <a:rPr lang="en-GB" sz="1400" b="1" dirty="0">
                <a:solidFill>
                  <a:srgbClr val="00B050"/>
                </a:solidFill>
              </a:rPr>
              <a:t>3. ………………………….</a:t>
            </a:r>
          </a:p>
          <a:p>
            <a:r>
              <a:rPr lang="en-GB" sz="1400" b="1" u="sng" dirty="0">
                <a:solidFill>
                  <a:srgbClr val="00B050"/>
                </a:solidFill>
              </a:rPr>
              <a:t>MAKE SURE YOU EXPLAIN EACH IDEA IN AT LEAST TWO SENTENCES.</a:t>
            </a:r>
          </a:p>
          <a:p>
            <a:r>
              <a:rPr lang="en-GB" sz="1400" b="1" dirty="0"/>
              <a:t>What has it helped you eliminate?</a:t>
            </a:r>
          </a:p>
          <a:p>
            <a:r>
              <a:rPr lang="en-GB" sz="1400" b="1" dirty="0">
                <a:solidFill>
                  <a:srgbClr val="00B050"/>
                </a:solidFill>
              </a:rPr>
              <a:t>I initially thought about doing …………………………………., however I have decided against this because of………………………………….</a:t>
            </a:r>
          </a:p>
          <a:p>
            <a:r>
              <a:rPr lang="en-GB" sz="1400" b="1" dirty="0">
                <a:solidFill>
                  <a:srgbClr val="00B050"/>
                </a:solidFill>
              </a:rPr>
              <a:t>GIVE A REASON FOR DISGARDING AN IDEA THAT YOU MAY HAVE HAD AT THE BEGIINING- TRY TO LINK IT TO YOUR RESEARCH IE ‘THEY HAVE SHOWN ME A BETTER WAY OF DOING IT BY….’</a:t>
            </a:r>
          </a:p>
          <a:p>
            <a:r>
              <a:rPr lang="en-GB" sz="1400" b="1" dirty="0"/>
              <a:t>Who has influenced you the most on the visual appearance of your work? How?</a:t>
            </a:r>
          </a:p>
          <a:p>
            <a:r>
              <a:rPr lang="en-GB" sz="1400" b="1" dirty="0">
                <a:solidFill>
                  <a:srgbClr val="00B050"/>
                </a:solidFill>
              </a:rPr>
              <a:t>The photographer that I have found most influential in my research in terms of how I want my work to look is ………………………………… The reason for this is………………….. Which can be seen in this image because…………………………………………………</a:t>
            </a:r>
          </a:p>
          <a:p>
            <a:r>
              <a:rPr lang="en-GB" sz="1400" b="1" dirty="0"/>
              <a:t>Who has influenced you the most on the ideas/ concept of your work? How?</a:t>
            </a:r>
          </a:p>
          <a:p>
            <a:r>
              <a:rPr lang="en-GB" sz="1400" b="1" dirty="0">
                <a:solidFill>
                  <a:srgbClr val="00B050"/>
                </a:solidFill>
              </a:rPr>
              <a:t>The photographer that I have found most influential in my research in terms of subject matter and developing my concepts is………………………………… The reason for this is………………….. Which can be seen in this image because…………………………………………………</a:t>
            </a:r>
            <a:endParaRPr lang="en-GB" sz="1400" b="1" dirty="0"/>
          </a:p>
          <a:p>
            <a:r>
              <a:rPr lang="en-GB" sz="1400" b="1" dirty="0"/>
              <a:t>Who has helped develop your ideas on how to respond to your question? How?</a:t>
            </a:r>
          </a:p>
          <a:p>
            <a:r>
              <a:rPr lang="en-GB" sz="1400" b="1" dirty="0">
                <a:solidFill>
                  <a:srgbClr val="00B050"/>
                </a:solidFill>
              </a:rPr>
              <a:t>The photographer that I have found most influential in my research in terms of responding to my project Question is………………………………… The reason for this is………………….. Which can be seen in this image because…………………………………………………</a:t>
            </a:r>
            <a:endParaRPr lang="en-GB" sz="1400" b="1" dirty="0"/>
          </a:p>
          <a:p>
            <a:r>
              <a:rPr lang="en-GB" sz="1400" b="1" dirty="0"/>
              <a:t>What will you do next?</a:t>
            </a:r>
          </a:p>
          <a:p>
            <a:r>
              <a:rPr lang="en-GB" sz="1400" b="1" dirty="0">
                <a:solidFill>
                  <a:srgbClr val="00B050"/>
                </a:solidFill>
              </a:rPr>
              <a:t>My next steps are:</a:t>
            </a:r>
          </a:p>
          <a:p>
            <a:r>
              <a:rPr lang="en-GB" sz="1400" b="1" dirty="0">
                <a:solidFill>
                  <a:srgbClr val="00B050"/>
                </a:solidFill>
              </a:rPr>
              <a:t>I will do a research trip to………………………. This will help me develop my concept and theme because……………</a:t>
            </a:r>
          </a:p>
          <a:p>
            <a:r>
              <a:rPr lang="en-GB" sz="1400" b="1" dirty="0">
                <a:solidFill>
                  <a:srgbClr val="00B050"/>
                </a:solidFill>
              </a:rPr>
              <a:t>I will base my focus shoot on……………………………….. As this shows my current ideas by……………………………….</a:t>
            </a:r>
          </a:p>
        </p:txBody>
      </p:sp>
      <p:sp>
        <p:nvSpPr>
          <p:cNvPr id="5" name="Content Placeholder 2"/>
          <p:cNvSpPr>
            <a:spLocks noGrp="1"/>
          </p:cNvSpPr>
          <p:nvPr>
            <p:ph idx="1"/>
          </p:nvPr>
        </p:nvSpPr>
        <p:spPr>
          <a:xfrm>
            <a:off x="302520" y="0"/>
            <a:ext cx="8229600" cy="1008111"/>
          </a:xfrm>
        </p:spPr>
        <p:txBody>
          <a:bodyPr>
            <a:normAutofit/>
          </a:bodyPr>
          <a:lstStyle/>
          <a:p>
            <a:pPr marL="0" indent="0">
              <a:buNone/>
            </a:pPr>
            <a:r>
              <a:rPr lang="en-GB" sz="4000" dirty="0"/>
              <a:t>Research Reflection </a:t>
            </a:r>
          </a:p>
        </p:txBody>
      </p:sp>
    </p:spTree>
    <p:extLst>
      <p:ext uri="{BB962C8B-B14F-4D97-AF65-F5344CB8AC3E}">
        <p14:creationId xmlns:p14="http://schemas.microsoft.com/office/powerpoint/2010/main" val="11198370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67544" y="116632"/>
            <a:ext cx="8229600" cy="1143000"/>
          </a:xfrm>
        </p:spPr>
        <p:txBody>
          <a:bodyPr/>
          <a:lstStyle/>
          <a:p>
            <a:r>
              <a:rPr lang="en-GB" dirty="0"/>
              <a:t>Drawing Experiment</a:t>
            </a:r>
          </a:p>
        </p:txBody>
      </p:sp>
      <p:sp>
        <p:nvSpPr>
          <p:cNvPr id="8" name="TextBox 7"/>
          <p:cNvSpPr txBox="1"/>
          <p:nvPr/>
        </p:nvSpPr>
        <p:spPr>
          <a:xfrm>
            <a:off x="228437" y="5877272"/>
            <a:ext cx="8496944" cy="646331"/>
          </a:xfrm>
          <a:prstGeom prst="rect">
            <a:avLst/>
          </a:prstGeom>
          <a:solidFill>
            <a:srgbClr val="FFFFCC"/>
          </a:solidFill>
          <a:ln>
            <a:solidFill>
              <a:schemeClr val="tx1"/>
            </a:solidFill>
          </a:ln>
        </p:spPr>
        <p:txBody>
          <a:bodyPr wrap="square" rtlCol="0">
            <a:spAutoFit/>
          </a:bodyPr>
          <a:lstStyle/>
          <a:p>
            <a:r>
              <a:rPr lang="en-GB" dirty="0"/>
              <a:t>This should include basic experiments based on your current ideas and must include an element of drawing</a:t>
            </a:r>
          </a:p>
        </p:txBody>
      </p:sp>
    </p:spTree>
    <p:extLst>
      <p:ext uri="{BB962C8B-B14F-4D97-AF65-F5344CB8AC3E}">
        <p14:creationId xmlns:p14="http://schemas.microsoft.com/office/powerpoint/2010/main" val="7332150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Focus Shoot</a:t>
            </a:r>
          </a:p>
        </p:txBody>
      </p:sp>
    </p:spTree>
    <p:extLst>
      <p:ext uri="{BB962C8B-B14F-4D97-AF65-F5344CB8AC3E}">
        <p14:creationId xmlns:p14="http://schemas.microsoft.com/office/powerpoint/2010/main" val="42191691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shoot plan </a:t>
            </a:r>
          </a:p>
        </p:txBody>
      </p:sp>
      <p:sp>
        <p:nvSpPr>
          <p:cNvPr id="4" name="Rectangle 3"/>
          <p:cNvSpPr/>
          <p:nvPr/>
        </p:nvSpPr>
        <p:spPr>
          <a:xfrm>
            <a:off x="475636" y="1844824"/>
            <a:ext cx="8211163" cy="3108543"/>
          </a:xfrm>
          <a:prstGeom prst="rect">
            <a:avLst/>
          </a:prstGeom>
          <a:ln>
            <a:solidFill>
              <a:schemeClr val="tx1"/>
            </a:solidFill>
          </a:ln>
        </p:spPr>
        <p:txBody>
          <a:bodyPr wrap="square">
            <a:spAutoFit/>
          </a:bodyPr>
          <a:lstStyle/>
          <a:p>
            <a:r>
              <a:rPr lang="en-GB" sz="2800" dirty="0"/>
              <a:t>Current ideas:</a:t>
            </a:r>
          </a:p>
          <a:p>
            <a:r>
              <a:rPr lang="en-GB" sz="2800" dirty="0"/>
              <a:t>Aim of shoot:</a:t>
            </a:r>
          </a:p>
          <a:p>
            <a:r>
              <a:rPr lang="en-GB" sz="2800" dirty="0"/>
              <a:t>Inspiration: </a:t>
            </a:r>
          </a:p>
          <a:p>
            <a:r>
              <a:rPr lang="en-GB" sz="2800" dirty="0"/>
              <a:t>Location:</a:t>
            </a:r>
          </a:p>
          <a:p>
            <a:r>
              <a:rPr lang="en-GB" sz="2800" dirty="0"/>
              <a:t>Lighting:</a:t>
            </a:r>
          </a:p>
          <a:p>
            <a:r>
              <a:rPr lang="en-GB" sz="2800" dirty="0"/>
              <a:t>Props/models:</a:t>
            </a:r>
          </a:p>
          <a:p>
            <a:r>
              <a:rPr lang="en-GB" sz="2800" dirty="0"/>
              <a:t>Composition:</a:t>
            </a:r>
          </a:p>
        </p:txBody>
      </p:sp>
      <p:sp>
        <p:nvSpPr>
          <p:cNvPr id="5" name="TextBox 4"/>
          <p:cNvSpPr txBox="1"/>
          <p:nvPr/>
        </p:nvSpPr>
        <p:spPr>
          <a:xfrm>
            <a:off x="128038" y="6310437"/>
            <a:ext cx="8188378" cy="369332"/>
          </a:xfrm>
          <a:prstGeom prst="rect">
            <a:avLst/>
          </a:prstGeom>
          <a:solidFill>
            <a:srgbClr val="FFFFCC"/>
          </a:solidFill>
          <a:ln>
            <a:solidFill>
              <a:schemeClr val="accent1"/>
            </a:solidFill>
          </a:ln>
        </p:spPr>
        <p:txBody>
          <a:bodyPr wrap="square" rtlCol="0">
            <a:spAutoFit/>
          </a:bodyPr>
          <a:lstStyle/>
          <a:p>
            <a:r>
              <a:rPr lang="en-GB" dirty="0"/>
              <a:t>Plan your focus shoot- this needs to show your idea development </a:t>
            </a:r>
          </a:p>
        </p:txBody>
      </p:sp>
    </p:spTree>
    <p:extLst>
      <p:ext uri="{BB962C8B-B14F-4D97-AF65-F5344CB8AC3E}">
        <p14:creationId xmlns:p14="http://schemas.microsoft.com/office/powerpoint/2010/main" val="188473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23528" y="260648"/>
            <a:ext cx="4248472" cy="417646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0" dirty="0">
                <a:solidFill>
                  <a:schemeClr val="tx1"/>
                </a:solidFill>
              </a:rPr>
              <a:t>Mind Map</a:t>
            </a:r>
          </a:p>
        </p:txBody>
      </p:sp>
      <p:cxnSp>
        <p:nvCxnSpPr>
          <p:cNvPr id="6" name="Straight Arrow Connector 5"/>
          <p:cNvCxnSpPr>
            <a:stCxn id="4" idx="7"/>
          </p:cNvCxnSpPr>
          <p:nvPr/>
        </p:nvCxnSpPr>
        <p:spPr>
          <a:xfrm flipV="1">
            <a:off x="3949826" y="260648"/>
            <a:ext cx="2350366" cy="6116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4355976" y="842994"/>
            <a:ext cx="2350366" cy="6116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572000" y="1556792"/>
            <a:ext cx="2350366" cy="509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571822" y="2444110"/>
            <a:ext cx="2350366" cy="2648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372388" y="3218339"/>
            <a:ext cx="2333954" cy="714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79912" y="3977664"/>
            <a:ext cx="2350366" cy="1107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28038" y="6310437"/>
            <a:ext cx="7828338" cy="369332"/>
          </a:xfrm>
          <a:prstGeom prst="rect">
            <a:avLst/>
          </a:prstGeom>
          <a:solidFill>
            <a:srgbClr val="FFFFCC"/>
          </a:solidFill>
          <a:ln>
            <a:solidFill>
              <a:schemeClr val="accent1"/>
            </a:solidFill>
          </a:ln>
        </p:spPr>
        <p:txBody>
          <a:bodyPr wrap="square" rtlCol="0">
            <a:spAutoFit/>
          </a:bodyPr>
          <a:lstStyle/>
          <a:p>
            <a:r>
              <a:rPr lang="en-GB" dirty="0"/>
              <a:t>This should include your initial ideas based on your Project brief </a:t>
            </a:r>
          </a:p>
        </p:txBody>
      </p:sp>
      <p:cxnSp>
        <p:nvCxnSpPr>
          <p:cNvPr id="11" name="Straight Arrow Connector 10"/>
          <p:cNvCxnSpPr/>
          <p:nvPr/>
        </p:nvCxnSpPr>
        <p:spPr>
          <a:xfrm>
            <a:off x="3000773" y="4328525"/>
            <a:ext cx="1954322" cy="16769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182431" y="3575697"/>
            <a:ext cx="2726986" cy="11664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499992" y="2825061"/>
            <a:ext cx="2811944" cy="7192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481774" y="4168649"/>
            <a:ext cx="2648504" cy="16456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66026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Photo Shoot</a:t>
            </a:r>
          </a:p>
        </p:txBody>
      </p:sp>
      <p:sp>
        <p:nvSpPr>
          <p:cNvPr id="4" name="TextBox 3"/>
          <p:cNvSpPr txBox="1"/>
          <p:nvPr/>
        </p:nvSpPr>
        <p:spPr>
          <a:xfrm>
            <a:off x="395536" y="1268760"/>
            <a:ext cx="8291264"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2123658"/>
          </a:xfrm>
          <a:prstGeom prst="rect">
            <a:avLst/>
          </a:prstGeom>
          <a:solidFill>
            <a:srgbClr val="FFFFCC"/>
          </a:solidFill>
          <a:ln>
            <a:solidFill>
              <a:schemeClr val="tx1"/>
            </a:solidFill>
          </a:ln>
        </p:spPr>
        <p:txBody>
          <a:bodyPr wrap="square" rtlCol="0">
            <a:spAutoFit/>
          </a:bodyPr>
          <a:lstStyle/>
          <a:p>
            <a:r>
              <a:rPr lang="en-GB" sz="3200" dirty="0"/>
              <a:t>Insert 25 X colour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16114585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Photo Shoot</a:t>
            </a:r>
          </a:p>
        </p:txBody>
      </p:sp>
      <p:sp>
        <p:nvSpPr>
          <p:cNvPr id="5" name="TextBox 4"/>
          <p:cNvSpPr txBox="1"/>
          <p:nvPr/>
        </p:nvSpPr>
        <p:spPr>
          <a:xfrm>
            <a:off x="457200" y="1268760"/>
            <a:ext cx="8363272"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611560" y="1417638"/>
            <a:ext cx="3168352" cy="2400657"/>
          </a:xfrm>
          <a:prstGeom prst="rect">
            <a:avLst/>
          </a:prstGeom>
          <a:solidFill>
            <a:srgbClr val="FFFFCC"/>
          </a:solidFill>
          <a:ln>
            <a:solidFill>
              <a:schemeClr val="tx1"/>
            </a:solidFill>
          </a:ln>
        </p:spPr>
        <p:txBody>
          <a:bodyPr wrap="square" rtlCol="0">
            <a:spAutoFit/>
          </a:bodyPr>
          <a:lstStyle/>
          <a:p>
            <a:r>
              <a:rPr lang="en-GB" sz="3200" dirty="0"/>
              <a:t>Insert 25 X Black and white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9972127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Photo Shoot</a:t>
            </a:r>
          </a:p>
        </p:txBody>
      </p:sp>
      <p:sp>
        <p:nvSpPr>
          <p:cNvPr id="4" name="TextBox 3"/>
          <p:cNvSpPr txBox="1"/>
          <p:nvPr/>
        </p:nvSpPr>
        <p:spPr>
          <a:xfrm>
            <a:off x="39553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71601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1692771"/>
          </a:xfrm>
          <a:prstGeom prst="rect">
            <a:avLst/>
          </a:prstGeom>
          <a:solidFill>
            <a:srgbClr val="FFFFCC"/>
          </a:solidFill>
          <a:ln>
            <a:solidFill>
              <a:schemeClr val="tx1"/>
            </a:solidFill>
          </a:ln>
        </p:spPr>
        <p:txBody>
          <a:bodyPr wrap="square" rtlCol="0">
            <a:spAutoFit/>
          </a:bodyPr>
          <a:lstStyle/>
          <a:p>
            <a:r>
              <a:rPr lang="en-GB" sz="3200" dirty="0"/>
              <a:t>Insert 3 X colour wallet size photos </a:t>
            </a:r>
            <a:r>
              <a:rPr lang="en-GB" sz="2000" dirty="0"/>
              <a:t>(these should be your runners up)</a:t>
            </a:r>
          </a:p>
        </p:txBody>
      </p:sp>
      <p:sp>
        <p:nvSpPr>
          <p:cNvPr id="7" name="TextBox 6"/>
          <p:cNvSpPr txBox="1"/>
          <p:nvPr/>
        </p:nvSpPr>
        <p:spPr>
          <a:xfrm>
            <a:off x="4989977" y="1484784"/>
            <a:ext cx="3168352" cy="1877437"/>
          </a:xfrm>
          <a:prstGeom prst="rect">
            <a:avLst/>
          </a:prstGeom>
          <a:solidFill>
            <a:srgbClr val="FFFFCC"/>
          </a:solidFill>
          <a:ln>
            <a:solidFill>
              <a:schemeClr val="tx1"/>
            </a:solidFill>
          </a:ln>
        </p:spPr>
        <p:txBody>
          <a:bodyPr wrap="square" rtlCol="0">
            <a:spAutoFit/>
          </a:bodyPr>
          <a:lstStyle/>
          <a:p>
            <a:r>
              <a:rPr lang="en-GB" sz="3200" dirty="0"/>
              <a:t>Insert 3 X black and white wallet size photos </a:t>
            </a:r>
            <a:r>
              <a:rPr lang="en-GB" sz="2000" dirty="0"/>
              <a:t>(these should be your runners up)</a:t>
            </a:r>
          </a:p>
        </p:txBody>
      </p:sp>
    </p:spTree>
    <p:extLst>
      <p:ext uri="{BB962C8B-B14F-4D97-AF65-F5344CB8AC3E}">
        <p14:creationId xmlns:p14="http://schemas.microsoft.com/office/powerpoint/2010/main" val="22734968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21893"/>
            <a:ext cx="4536504" cy="6463308"/>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4860032" y="121893"/>
            <a:ext cx="4032448" cy="3539430"/>
          </a:xfrm>
          <a:prstGeom prst="rect">
            <a:avLst/>
          </a:prstGeom>
          <a:noFill/>
        </p:spPr>
        <p:txBody>
          <a:bodyPr wrap="square" rtlCol="0">
            <a:spAutoFit/>
          </a:bodyPr>
          <a:lstStyle/>
          <a:p>
            <a:r>
              <a:rPr lang="en-GB" sz="3200" dirty="0"/>
              <a:t>Focus Photo Shoot</a:t>
            </a:r>
          </a:p>
          <a:p>
            <a:endParaRPr lang="en-GB" sz="3200" dirty="0"/>
          </a:p>
          <a:p>
            <a:pPr marL="457200" indent="-457200">
              <a:buAutoNum type="arabicPeriod"/>
            </a:pPr>
            <a:r>
              <a:rPr lang="en-GB" sz="2000" dirty="0"/>
              <a:t>Where and when was the shoot taken?</a:t>
            </a:r>
          </a:p>
          <a:p>
            <a:pPr marL="457200" indent="-457200">
              <a:buAutoNum type="arabicPeriod"/>
            </a:pPr>
            <a:r>
              <a:rPr lang="en-GB" sz="2000" dirty="0"/>
              <a:t>What was the aim of the shoot?</a:t>
            </a:r>
          </a:p>
          <a:p>
            <a:pPr marL="457200" indent="-457200">
              <a:buAutoNum type="arabicPeriod"/>
            </a:pPr>
            <a:r>
              <a:rPr lang="en-GB" sz="2000" dirty="0"/>
              <a:t>How does the shoot show your current ideas?</a:t>
            </a:r>
          </a:p>
          <a:p>
            <a:pPr marL="457200" indent="-457200">
              <a:buAutoNum type="arabicPeriod"/>
            </a:pPr>
            <a:r>
              <a:rPr lang="en-GB" sz="2000" dirty="0"/>
              <a:t>Was it successful?</a:t>
            </a:r>
          </a:p>
          <a:p>
            <a:pPr marL="457200" indent="-457200">
              <a:buAutoNum type="arabicPeriod"/>
            </a:pPr>
            <a:r>
              <a:rPr lang="en-GB" sz="2000" dirty="0"/>
              <a:t>Which was the best photo and why?</a:t>
            </a:r>
          </a:p>
        </p:txBody>
      </p:sp>
      <p:sp>
        <p:nvSpPr>
          <p:cNvPr id="8" name="TextBox 7"/>
          <p:cNvSpPr txBox="1"/>
          <p:nvPr/>
        </p:nvSpPr>
        <p:spPr>
          <a:xfrm>
            <a:off x="4932040" y="5913284"/>
            <a:ext cx="3960440" cy="646331"/>
          </a:xfrm>
          <a:prstGeom prst="rect">
            <a:avLst/>
          </a:prstGeom>
          <a:solidFill>
            <a:srgbClr val="FFFFCC"/>
          </a:solidFill>
          <a:ln>
            <a:solidFill>
              <a:schemeClr val="accent1"/>
            </a:solidFill>
          </a:ln>
        </p:spPr>
        <p:txBody>
          <a:bodyPr wrap="square" rtlCol="0">
            <a:spAutoFit/>
          </a:bodyPr>
          <a:lstStyle/>
          <a:p>
            <a:r>
              <a:rPr lang="en-GB" dirty="0"/>
              <a:t>This should include your best photo and the annotation above</a:t>
            </a:r>
          </a:p>
        </p:txBody>
      </p:sp>
    </p:spTree>
    <p:extLst>
      <p:ext uri="{BB962C8B-B14F-4D97-AF65-F5344CB8AC3E}">
        <p14:creationId xmlns:p14="http://schemas.microsoft.com/office/powerpoint/2010/main" val="18715006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712968" cy="2204864"/>
          </a:xfrm>
        </p:spPr>
        <p:txBody>
          <a:bodyPr>
            <a:normAutofit fontScale="77500" lnSpcReduction="20000"/>
          </a:bodyPr>
          <a:lstStyle/>
          <a:p>
            <a:pPr marL="0" indent="0">
              <a:buNone/>
            </a:pPr>
            <a:r>
              <a:rPr lang="en-GB" sz="6600" dirty="0"/>
              <a:t>Outcome Development:</a:t>
            </a:r>
          </a:p>
          <a:p>
            <a:pPr marL="0" indent="0">
              <a:buNone/>
            </a:pPr>
            <a:r>
              <a:rPr lang="en-GB" sz="6600" dirty="0"/>
              <a:t>Focus Mind Map and Mood Board</a:t>
            </a:r>
          </a:p>
        </p:txBody>
      </p:sp>
    </p:spTree>
    <p:extLst>
      <p:ext uri="{BB962C8B-B14F-4D97-AF65-F5344CB8AC3E}">
        <p14:creationId xmlns:p14="http://schemas.microsoft.com/office/powerpoint/2010/main" val="41288348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059832" y="1699471"/>
            <a:ext cx="2952328" cy="295769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tx1"/>
                </a:solidFill>
              </a:rPr>
              <a:t>Focus Mind Map</a:t>
            </a:r>
          </a:p>
        </p:txBody>
      </p:sp>
      <p:sp>
        <p:nvSpPr>
          <p:cNvPr id="16" name="TextBox 15"/>
          <p:cNvSpPr txBox="1"/>
          <p:nvPr/>
        </p:nvSpPr>
        <p:spPr>
          <a:xfrm>
            <a:off x="128038" y="6310437"/>
            <a:ext cx="6578304" cy="369332"/>
          </a:xfrm>
          <a:prstGeom prst="rect">
            <a:avLst/>
          </a:prstGeom>
          <a:solidFill>
            <a:srgbClr val="FFFFCC"/>
          </a:solidFill>
          <a:ln>
            <a:solidFill>
              <a:schemeClr val="accent1"/>
            </a:solidFill>
          </a:ln>
        </p:spPr>
        <p:txBody>
          <a:bodyPr wrap="square" rtlCol="0">
            <a:spAutoFit/>
          </a:bodyPr>
          <a:lstStyle/>
          <a:p>
            <a:r>
              <a:rPr lang="en-GB" dirty="0"/>
              <a:t>This should include your ideas based on your focus for this project</a:t>
            </a:r>
          </a:p>
        </p:txBody>
      </p:sp>
      <p:sp>
        <p:nvSpPr>
          <p:cNvPr id="3" name="TextBox 2"/>
          <p:cNvSpPr txBox="1"/>
          <p:nvPr/>
        </p:nvSpPr>
        <p:spPr>
          <a:xfrm>
            <a:off x="662086" y="873058"/>
            <a:ext cx="2736304" cy="584775"/>
          </a:xfrm>
          <a:prstGeom prst="rect">
            <a:avLst/>
          </a:prstGeom>
          <a:noFill/>
          <a:ln>
            <a:solidFill>
              <a:schemeClr val="tx1"/>
            </a:solidFill>
          </a:ln>
        </p:spPr>
        <p:txBody>
          <a:bodyPr wrap="square" rtlCol="0">
            <a:spAutoFit/>
          </a:bodyPr>
          <a:lstStyle/>
          <a:p>
            <a:r>
              <a:rPr lang="en-GB" sz="3200" dirty="0"/>
              <a:t>Subject Matter</a:t>
            </a:r>
          </a:p>
        </p:txBody>
      </p:sp>
      <p:sp>
        <p:nvSpPr>
          <p:cNvPr id="13" name="TextBox 12"/>
          <p:cNvSpPr txBox="1"/>
          <p:nvPr/>
        </p:nvSpPr>
        <p:spPr>
          <a:xfrm>
            <a:off x="5662226" y="589236"/>
            <a:ext cx="2088232" cy="584775"/>
          </a:xfrm>
          <a:prstGeom prst="rect">
            <a:avLst/>
          </a:prstGeom>
          <a:noFill/>
          <a:ln>
            <a:solidFill>
              <a:schemeClr val="tx1"/>
            </a:solidFill>
          </a:ln>
        </p:spPr>
        <p:txBody>
          <a:bodyPr wrap="square" rtlCol="0">
            <a:spAutoFit/>
          </a:bodyPr>
          <a:lstStyle/>
          <a:p>
            <a:r>
              <a:rPr lang="en-GB" sz="3200" dirty="0"/>
              <a:t>techniques</a:t>
            </a:r>
          </a:p>
        </p:txBody>
      </p:sp>
      <p:sp>
        <p:nvSpPr>
          <p:cNvPr id="15" name="TextBox 14"/>
          <p:cNvSpPr txBox="1"/>
          <p:nvPr/>
        </p:nvSpPr>
        <p:spPr>
          <a:xfrm>
            <a:off x="6012160" y="4884359"/>
            <a:ext cx="2793282" cy="1077218"/>
          </a:xfrm>
          <a:prstGeom prst="rect">
            <a:avLst/>
          </a:prstGeom>
          <a:noFill/>
          <a:ln>
            <a:solidFill>
              <a:schemeClr val="tx1"/>
            </a:solidFill>
          </a:ln>
        </p:spPr>
        <p:txBody>
          <a:bodyPr wrap="square" rtlCol="0">
            <a:spAutoFit/>
          </a:bodyPr>
          <a:lstStyle/>
          <a:p>
            <a:r>
              <a:rPr lang="en-GB" sz="3200" dirty="0"/>
              <a:t>Format/ Presentation</a:t>
            </a:r>
          </a:p>
        </p:txBody>
      </p:sp>
      <p:sp>
        <p:nvSpPr>
          <p:cNvPr id="17" name="TextBox 16"/>
          <p:cNvSpPr txBox="1"/>
          <p:nvPr/>
        </p:nvSpPr>
        <p:spPr>
          <a:xfrm>
            <a:off x="662086" y="4366110"/>
            <a:ext cx="2037706" cy="584775"/>
          </a:xfrm>
          <a:prstGeom prst="rect">
            <a:avLst/>
          </a:prstGeom>
          <a:noFill/>
          <a:ln>
            <a:solidFill>
              <a:schemeClr val="tx1"/>
            </a:solidFill>
          </a:ln>
        </p:spPr>
        <p:txBody>
          <a:bodyPr wrap="square" rtlCol="0">
            <a:spAutoFit/>
          </a:bodyPr>
          <a:lstStyle/>
          <a:p>
            <a:r>
              <a:rPr lang="en-GB" sz="3200" dirty="0"/>
              <a:t>Materials</a:t>
            </a:r>
          </a:p>
        </p:txBody>
      </p:sp>
    </p:spTree>
    <p:extLst>
      <p:ext uri="{BB962C8B-B14F-4D97-AF65-F5344CB8AC3E}">
        <p14:creationId xmlns:p14="http://schemas.microsoft.com/office/powerpoint/2010/main" val="35433937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Mood Board</a:t>
            </a:r>
          </a:p>
        </p:txBody>
      </p:sp>
      <p:sp>
        <p:nvSpPr>
          <p:cNvPr id="4" name="TextBox 3"/>
          <p:cNvSpPr txBox="1"/>
          <p:nvPr/>
        </p:nvSpPr>
        <p:spPr>
          <a:xfrm>
            <a:off x="128038" y="6310437"/>
            <a:ext cx="8188378" cy="369332"/>
          </a:xfrm>
          <a:prstGeom prst="rect">
            <a:avLst/>
          </a:prstGeom>
          <a:solidFill>
            <a:srgbClr val="FFFFCC"/>
          </a:solidFill>
          <a:ln>
            <a:solidFill>
              <a:schemeClr val="accent1"/>
            </a:solidFill>
          </a:ln>
        </p:spPr>
        <p:txBody>
          <a:bodyPr wrap="square" rtlCol="0">
            <a:spAutoFit/>
          </a:bodyPr>
          <a:lstStyle/>
          <a:p>
            <a:r>
              <a:rPr lang="en-GB" dirty="0"/>
              <a:t>This should include a range of images that link to your final ideas</a:t>
            </a:r>
          </a:p>
        </p:txBody>
      </p:sp>
    </p:spTree>
    <p:extLst>
      <p:ext uri="{BB962C8B-B14F-4D97-AF65-F5344CB8AC3E}">
        <p14:creationId xmlns:p14="http://schemas.microsoft.com/office/powerpoint/2010/main" val="8208098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Artist Statement </a:t>
            </a:r>
          </a:p>
        </p:txBody>
      </p:sp>
    </p:spTree>
    <p:extLst>
      <p:ext uri="{BB962C8B-B14F-4D97-AF65-F5344CB8AC3E}">
        <p14:creationId xmlns:p14="http://schemas.microsoft.com/office/powerpoint/2010/main" val="5433873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lstStyle/>
          <a:p>
            <a:r>
              <a:rPr lang="en-GB" dirty="0"/>
              <a:t>Artist Statement </a:t>
            </a:r>
          </a:p>
        </p:txBody>
      </p:sp>
      <p:sp>
        <p:nvSpPr>
          <p:cNvPr id="5" name="TextBox 4"/>
          <p:cNvSpPr txBox="1"/>
          <p:nvPr/>
        </p:nvSpPr>
        <p:spPr>
          <a:xfrm>
            <a:off x="7596336" y="1032991"/>
            <a:ext cx="1226784" cy="4832092"/>
          </a:xfrm>
          <a:prstGeom prst="rect">
            <a:avLst/>
          </a:prstGeom>
          <a:solidFill>
            <a:schemeClr val="bg1"/>
          </a:solidFill>
          <a:ln>
            <a:solidFill>
              <a:schemeClr val="tx1"/>
            </a:solidFill>
          </a:ln>
        </p:spPr>
        <p:txBody>
          <a:bodyPr wrap="square" rtlCol="0">
            <a:spAutoFit/>
          </a:bodyPr>
          <a:lstStyle/>
          <a:p>
            <a:pPr algn="ctr"/>
            <a:r>
              <a:rPr lang="en-GB" sz="2800" dirty="0"/>
              <a:t>Key Words</a:t>
            </a:r>
          </a:p>
          <a:p>
            <a:r>
              <a:rPr lang="en-GB" sz="1400" dirty="0"/>
              <a:t>Exposure</a:t>
            </a:r>
          </a:p>
          <a:p>
            <a:r>
              <a:rPr lang="en-GB" sz="1400" dirty="0"/>
              <a:t>Experiment</a:t>
            </a:r>
          </a:p>
          <a:p>
            <a:r>
              <a:rPr lang="en-GB" sz="1400" dirty="0"/>
              <a:t>Aperture</a:t>
            </a:r>
          </a:p>
          <a:p>
            <a:r>
              <a:rPr lang="en-GB" sz="1400" dirty="0"/>
              <a:t>Explore</a:t>
            </a:r>
          </a:p>
          <a:p>
            <a:r>
              <a:rPr lang="en-GB" sz="1400" dirty="0"/>
              <a:t>Analyse</a:t>
            </a:r>
          </a:p>
          <a:p>
            <a:r>
              <a:rPr lang="en-GB" sz="1400" dirty="0"/>
              <a:t>Shutter speed</a:t>
            </a:r>
          </a:p>
          <a:p>
            <a:r>
              <a:rPr lang="en-GB" sz="1400" dirty="0"/>
              <a:t>Creative</a:t>
            </a:r>
          </a:p>
          <a:p>
            <a:r>
              <a:rPr lang="en-GB" sz="1400" dirty="0"/>
              <a:t>Express</a:t>
            </a:r>
          </a:p>
          <a:p>
            <a:r>
              <a:rPr lang="en-GB" sz="1400" dirty="0"/>
              <a:t>Develop</a:t>
            </a:r>
          </a:p>
          <a:p>
            <a:r>
              <a:rPr lang="en-GB" sz="1400" dirty="0"/>
              <a:t>Narrative</a:t>
            </a:r>
          </a:p>
          <a:p>
            <a:r>
              <a:rPr lang="en-GB" sz="1400" dirty="0"/>
              <a:t>Personalised</a:t>
            </a:r>
          </a:p>
          <a:p>
            <a:r>
              <a:rPr lang="en-GB" sz="1400" dirty="0"/>
              <a:t>Opposite</a:t>
            </a:r>
          </a:p>
          <a:p>
            <a:r>
              <a:rPr lang="en-GB" sz="1400" dirty="0"/>
              <a:t>Contextual</a:t>
            </a:r>
          </a:p>
          <a:p>
            <a:r>
              <a:rPr lang="en-GB" sz="1400" dirty="0"/>
              <a:t>Contrast</a:t>
            </a:r>
          </a:p>
          <a:p>
            <a:r>
              <a:rPr lang="en-GB" sz="1400" dirty="0"/>
              <a:t>Techniques</a:t>
            </a:r>
          </a:p>
          <a:p>
            <a:r>
              <a:rPr lang="en-GB" sz="1400" dirty="0"/>
              <a:t>Inspiration </a:t>
            </a:r>
          </a:p>
          <a:p>
            <a:r>
              <a:rPr lang="en-GB" sz="1400" dirty="0"/>
              <a:t>Conceptual</a:t>
            </a:r>
          </a:p>
          <a:p>
            <a:r>
              <a:rPr lang="en-GB" sz="1400" dirty="0"/>
              <a:t>Formal </a:t>
            </a:r>
          </a:p>
        </p:txBody>
      </p:sp>
      <p:sp>
        <p:nvSpPr>
          <p:cNvPr id="6" name="TextBox 5"/>
          <p:cNvSpPr txBox="1"/>
          <p:nvPr/>
        </p:nvSpPr>
        <p:spPr>
          <a:xfrm>
            <a:off x="128038" y="5987271"/>
            <a:ext cx="8188378" cy="646331"/>
          </a:xfrm>
          <a:prstGeom prst="rect">
            <a:avLst/>
          </a:prstGeom>
          <a:solidFill>
            <a:srgbClr val="FFFFCC"/>
          </a:solidFill>
          <a:ln>
            <a:solidFill>
              <a:schemeClr val="accent1"/>
            </a:solidFill>
          </a:ln>
        </p:spPr>
        <p:txBody>
          <a:bodyPr wrap="square" rtlCol="0">
            <a:spAutoFit/>
          </a:bodyPr>
          <a:lstStyle/>
          <a:p>
            <a:r>
              <a:rPr lang="en-GB" dirty="0"/>
              <a:t>Answer the above questions in as much detail as you can. Use keywords and questions to help you structure this page. </a:t>
            </a:r>
          </a:p>
        </p:txBody>
      </p:sp>
      <p:sp>
        <p:nvSpPr>
          <p:cNvPr id="7" name="Rectangle 6"/>
          <p:cNvSpPr/>
          <p:nvPr/>
        </p:nvSpPr>
        <p:spPr>
          <a:xfrm>
            <a:off x="323528" y="1019143"/>
            <a:ext cx="7128792" cy="4154984"/>
          </a:xfrm>
          <a:prstGeom prst="rect">
            <a:avLst/>
          </a:prstGeom>
          <a:ln>
            <a:solidFill>
              <a:schemeClr val="tx1"/>
            </a:solidFill>
          </a:ln>
        </p:spPr>
        <p:txBody>
          <a:bodyPr wrap="square">
            <a:spAutoFit/>
          </a:bodyPr>
          <a:lstStyle/>
          <a:p>
            <a:pPr marL="457200" indent="-457200">
              <a:buFont typeface="+mj-lt"/>
              <a:buAutoNum type="arabicPeriod"/>
            </a:pPr>
            <a:r>
              <a:rPr lang="en-GB" sz="2400" dirty="0">
                <a:ea typeface="GulimChe" pitchFamily="49" charset="-127"/>
                <a:cs typeface="Courier New" panose="02070309020205020404" pitchFamily="49" charset="0"/>
              </a:rPr>
              <a:t>What is your outcome going to be based on?</a:t>
            </a:r>
          </a:p>
          <a:p>
            <a:pPr marL="342900" indent="-342900">
              <a:buAutoNum type="arabicPeriod"/>
            </a:pPr>
            <a:endParaRPr lang="en-GB" sz="2400" dirty="0">
              <a:ea typeface="GulimChe" pitchFamily="49" charset="-127"/>
              <a:cs typeface="Courier New" panose="02070309020205020404" pitchFamily="49" charset="0"/>
            </a:endParaRPr>
          </a:p>
          <a:p>
            <a:pPr marL="457200" indent="-457200">
              <a:buFont typeface="+mj-lt"/>
              <a:buAutoNum type="arabicPeriod"/>
            </a:pPr>
            <a:r>
              <a:rPr lang="en-GB" sz="2400" dirty="0">
                <a:ea typeface="GulimChe" pitchFamily="49" charset="-127"/>
                <a:cs typeface="Courier New" panose="02070309020205020404" pitchFamily="49" charset="0"/>
              </a:rPr>
              <a:t>Where do you intend to do your shoot and what techniques do you intend to use?</a:t>
            </a:r>
          </a:p>
          <a:p>
            <a:pPr marL="342900" indent="-342900">
              <a:buAutoNum type="arabicPeriod"/>
            </a:pPr>
            <a:endParaRPr lang="en-GB" sz="2400" dirty="0">
              <a:ea typeface="GulimChe" pitchFamily="49" charset="-127"/>
              <a:cs typeface="Courier New" panose="02070309020205020404" pitchFamily="49" charset="0"/>
            </a:endParaRPr>
          </a:p>
          <a:p>
            <a:pPr marL="457200" indent="-457200">
              <a:buFont typeface="+mj-lt"/>
              <a:buAutoNum type="arabicPeriod"/>
            </a:pPr>
            <a:r>
              <a:rPr lang="en-GB" sz="2400" dirty="0">
                <a:ea typeface="GulimChe" pitchFamily="49" charset="-127"/>
                <a:cs typeface="Courier New" panose="02070309020205020404" pitchFamily="49" charset="0"/>
              </a:rPr>
              <a:t>What format will you create your outcome in? (series, single image, triptych, diptych)</a:t>
            </a:r>
          </a:p>
          <a:p>
            <a:pPr marL="342900" indent="-342900">
              <a:buAutoNum type="arabicPeriod"/>
            </a:pPr>
            <a:endParaRPr lang="en-GB" sz="2400" dirty="0">
              <a:ea typeface="GulimChe" pitchFamily="49" charset="-127"/>
              <a:cs typeface="Courier New" panose="02070309020205020404" pitchFamily="49" charset="0"/>
            </a:endParaRPr>
          </a:p>
          <a:p>
            <a:pPr marL="457200" indent="-457200">
              <a:buFont typeface="+mj-lt"/>
              <a:buAutoNum type="arabicPeriod"/>
            </a:pPr>
            <a:r>
              <a:rPr lang="en-GB" sz="2400" dirty="0">
                <a:ea typeface="GulimChe" pitchFamily="49" charset="-127"/>
                <a:cs typeface="Courier New" panose="02070309020205020404" pitchFamily="49" charset="0"/>
              </a:rPr>
              <a:t>How will it link to your exam question?</a:t>
            </a:r>
          </a:p>
          <a:p>
            <a:pPr marL="342900" indent="-342900">
              <a:buAutoNum type="arabicPeriod"/>
            </a:pPr>
            <a:endParaRPr lang="en-GB" sz="2400" dirty="0">
              <a:ea typeface="GulimChe" pitchFamily="49" charset="-127"/>
              <a:cs typeface="Courier New" panose="02070309020205020404" pitchFamily="49" charset="0"/>
            </a:endParaRPr>
          </a:p>
          <a:p>
            <a:pPr marL="457200" indent="-457200">
              <a:buFont typeface="+mj-lt"/>
              <a:buAutoNum type="arabicPeriod"/>
            </a:pPr>
            <a:r>
              <a:rPr lang="en-GB" sz="2400" dirty="0">
                <a:ea typeface="GulimChe" pitchFamily="49" charset="-127"/>
                <a:cs typeface="Courier New" panose="02070309020205020404" pitchFamily="49" charset="0"/>
              </a:rPr>
              <a:t>How will it link to your chosen photographer?</a:t>
            </a:r>
          </a:p>
        </p:txBody>
      </p:sp>
    </p:spTree>
    <p:extLst>
      <p:ext uri="{BB962C8B-B14F-4D97-AF65-F5344CB8AC3E}">
        <p14:creationId xmlns:p14="http://schemas.microsoft.com/office/powerpoint/2010/main" val="33562402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Observation </a:t>
            </a:r>
          </a:p>
        </p:txBody>
      </p:sp>
    </p:spTree>
    <p:extLst>
      <p:ext uri="{BB962C8B-B14F-4D97-AF65-F5344CB8AC3E}">
        <p14:creationId xmlns:p14="http://schemas.microsoft.com/office/powerpoint/2010/main" val="3162853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Mood Board</a:t>
            </a:r>
          </a:p>
        </p:txBody>
      </p:sp>
      <p:sp>
        <p:nvSpPr>
          <p:cNvPr id="4" name="TextBox 3"/>
          <p:cNvSpPr txBox="1"/>
          <p:nvPr/>
        </p:nvSpPr>
        <p:spPr>
          <a:xfrm>
            <a:off x="128038" y="6310437"/>
            <a:ext cx="8188378" cy="369332"/>
          </a:xfrm>
          <a:prstGeom prst="rect">
            <a:avLst/>
          </a:prstGeom>
          <a:solidFill>
            <a:srgbClr val="FFFFCC"/>
          </a:solidFill>
          <a:ln>
            <a:solidFill>
              <a:schemeClr val="accent1"/>
            </a:solidFill>
          </a:ln>
        </p:spPr>
        <p:txBody>
          <a:bodyPr wrap="square" rtlCol="0">
            <a:spAutoFit/>
          </a:bodyPr>
          <a:lstStyle/>
          <a:p>
            <a:r>
              <a:rPr lang="en-GB" dirty="0"/>
              <a:t>This should include a range of images that link to your initial ideas</a:t>
            </a:r>
          </a:p>
        </p:txBody>
      </p:sp>
    </p:spTree>
    <p:extLst>
      <p:ext uri="{BB962C8B-B14F-4D97-AF65-F5344CB8AC3E}">
        <p14:creationId xmlns:p14="http://schemas.microsoft.com/office/powerpoint/2010/main" val="3571487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4704" y="-171400"/>
            <a:ext cx="8229600" cy="1143000"/>
          </a:xfrm>
        </p:spPr>
        <p:txBody>
          <a:bodyPr/>
          <a:lstStyle/>
          <a:p>
            <a:r>
              <a:rPr lang="en-GB" dirty="0"/>
              <a:t>Idea Generation </a:t>
            </a:r>
          </a:p>
        </p:txBody>
      </p:sp>
      <p:sp>
        <p:nvSpPr>
          <p:cNvPr id="7" name="TextBox 6"/>
          <p:cNvSpPr txBox="1"/>
          <p:nvPr/>
        </p:nvSpPr>
        <p:spPr>
          <a:xfrm>
            <a:off x="4499992" y="3501008"/>
            <a:ext cx="4338062" cy="3139321"/>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499992" y="188640"/>
            <a:ext cx="4338062" cy="3139321"/>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4" name="TextBox 3"/>
          <p:cNvSpPr txBox="1"/>
          <p:nvPr/>
        </p:nvSpPr>
        <p:spPr>
          <a:xfrm>
            <a:off x="323528" y="980728"/>
            <a:ext cx="3888432" cy="2308324"/>
          </a:xfrm>
          <a:prstGeom prst="rect">
            <a:avLst/>
          </a:prstGeom>
          <a:noFill/>
          <a:ln>
            <a:solidFill>
              <a:schemeClr val="tx1"/>
            </a:solidFill>
          </a:ln>
        </p:spPr>
        <p:txBody>
          <a:bodyPr wrap="square" rtlCol="0">
            <a:spAutoFit/>
          </a:bodyPr>
          <a:lstStyle/>
          <a:p>
            <a:r>
              <a:rPr lang="en-GB" dirty="0"/>
              <a:t>1</a:t>
            </a:r>
            <a:r>
              <a:rPr lang="en-GB" baseline="30000" dirty="0"/>
              <a:t>st</a:t>
            </a:r>
            <a:r>
              <a:rPr lang="en-GB" dirty="0"/>
              <a:t> Idea</a:t>
            </a:r>
          </a:p>
          <a:p>
            <a:endParaRPr lang="en-GB" dirty="0"/>
          </a:p>
          <a:p>
            <a:r>
              <a:rPr lang="en-GB" dirty="0"/>
              <a:t>Format:</a:t>
            </a:r>
          </a:p>
          <a:p>
            <a:endParaRPr lang="en-GB" dirty="0"/>
          </a:p>
          <a:p>
            <a:r>
              <a:rPr lang="en-GB" dirty="0"/>
              <a:t>Focus:</a:t>
            </a:r>
          </a:p>
          <a:p>
            <a:endParaRPr lang="en-GB" dirty="0"/>
          </a:p>
          <a:p>
            <a:r>
              <a:rPr lang="en-GB" dirty="0"/>
              <a:t>Technique:</a:t>
            </a:r>
          </a:p>
          <a:p>
            <a:endParaRPr lang="en-GB" dirty="0"/>
          </a:p>
        </p:txBody>
      </p:sp>
      <p:sp>
        <p:nvSpPr>
          <p:cNvPr id="8" name="TextBox 7"/>
          <p:cNvSpPr txBox="1"/>
          <p:nvPr/>
        </p:nvSpPr>
        <p:spPr>
          <a:xfrm>
            <a:off x="323528" y="3861048"/>
            <a:ext cx="3888432" cy="2308324"/>
          </a:xfrm>
          <a:prstGeom prst="rect">
            <a:avLst/>
          </a:prstGeom>
          <a:noFill/>
          <a:ln>
            <a:solidFill>
              <a:schemeClr val="tx1"/>
            </a:solidFill>
          </a:ln>
        </p:spPr>
        <p:txBody>
          <a:bodyPr wrap="square" rtlCol="0">
            <a:spAutoFit/>
          </a:bodyPr>
          <a:lstStyle/>
          <a:p>
            <a:r>
              <a:rPr lang="en-GB" dirty="0"/>
              <a:t>2</a:t>
            </a:r>
            <a:r>
              <a:rPr lang="en-GB" baseline="30000" dirty="0"/>
              <a:t>nd</a:t>
            </a:r>
            <a:r>
              <a:rPr lang="en-GB" dirty="0"/>
              <a:t>  Idea</a:t>
            </a:r>
          </a:p>
          <a:p>
            <a:endParaRPr lang="en-GB" dirty="0"/>
          </a:p>
          <a:p>
            <a:r>
              <a:rPr lang="en-GB" dirty="0"/>
              <a:t>Format:</a:t>
            </a:r>
          </a:p>
          <a:p>
            <a:endParaRPr lang="en-GB" dirty="0"/>
          </a:p>
          <a:p>
            <a:r>
              <a:rPr lang="en-GB" dirty="0"/>
              <a:t>Focus:</a:t>
            </a:r>
          </a:p>
          <a:p>
            <a:endParaRPr lang="en-GB" dirty="0"/>
          </a:p>
          <a:p>
            <a:r>
              <a:rPr lang="en-GB" dirty="0"/>
              <a:t>Technique:</a:t>
            </a:r>
          </a:p>
          <a:p>
            <a:endParaRPr lang="en-GB" dirty="0"/>
          </a:p>
        </p:txBody>
      </p:sp>
      <p:sp>
        <p:nvSpPr>
          <p:cNvPr id="10" name="TextBox 9"/>
          <p:cNvSpPr txBox="1"/>
          <p:nvPr/>
        </p:nvSpPr>
        <p:spPr>
          <a:xfrm>
            <a:off x="161048" y="6277984"/>
            <a:ext cx="8856984" cy="369332"/>
          </a:xfrm>
          <a:prstGeom prst="rect">
            <a:avLst/>
          </a:prstGeom>
          <a:solidFill>
            <a:srgbClr val="FFFFCC"/>
          </a:solidFill>
          <a:ln>
            <a:solidFill>
              <a:schemeClr val="tx1"/>
            </a:solidFill>
          </a:ln>
        </p:spPr>
        <p:txBody>
          <a:bodyPr wrap="square" rtlCol="0">
            <a:spAutoFit/>
          </a:bodyPr>
          <a:lstStyle/>
          <a:p>
            <a:r>
              <a:rPr lang="en-GB" dirty="0"/>
              <a:t>Insert 4 possible ideas into the empty boxes and explain your thoughts in the annotation box</a:t>
            </a:r>
          </a:p>
        </p:txBody>
      </p:sp>
    </p:spTree>
    <p:extLst>
      <p:ext uri="{BB962C8B-B14F-4D97-AF65-F5344CB8AC3E}">
        <p14:creationId xmlns:p14="http://schemas.microsoft.com/office/powerpoint/2010/main" val="31322394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4704" y="-171400"/>
            <a:ext cx="8229600" cy="1143000"/>
          </a:xfrm>
        </p:spPr>
        <p:txBody>
          <a:bodyPr/>
          <a:lstStyle/>
          <a:p>
            <a:r>
              <a:rPr lang="en-GB" dirty="0"/>
              <a:t>Idea Generation </a:t>
            </a:r>
          </a:p>
        </p:txBody>
      </p:sp>
      <p:sp>
        <p:nvSpPr>
          <p:cNvPr id="7" name="TextBox 6"/>
          <p:cNvSpPr txBox="1"/>
          <p:nvPr/>
        </p:nvSpPr>
        <p:spPr>
          <a:xfrm>
            <a:off x="4499992" y="3501008"/>
            <a:ext cx="4338062" cy="3139321"/>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499992" y="188640"/>
            <a:ext cx="4338062" cy="3139321"/>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4" name="TextBox 3"/>
          <p:cNvSpPr txBox="1"/>
          <p:nvPr/>
        </p:nvSpPr>
        <p:spPr>
          <a:xfrm>
            <a:off x="323528" y="980728"/>
            <a:ext cx="3888432" cy="2308324"/>
          </a:xfrm>
          <a:prstGeom prst="rect">
            <a:avLst/>
          </a:prstGeom>
          <a:noFill/>
          <a:ln>
            <a:solidFill>
              <a:schemeClr val="tx1"/>
            </a:solidFill>
          </a:ln>
        </p:spPr>
        <p:txBody>
          <a:bodyPr wrap="square" rtlCol="0">
            <a:spAutoFit/>
          </a:bodyPr>
          <a:lstStyle/>
          <a:p>
            <a:r>
              <a:rPr lang="en-GB" dirty="0"/>
              <a:t>3</a:t>
            </a:r>
            <a:r>
              <a:rPr lang="en-GB" baseline="30000" dirty="0"/>
              <a:t>rd</a:t>
            </a:r>
            <a:r>
              <a:rPr lang="en-GB" dirty="0"/>
              <a:t>  Idea</a:t>
            </a:r>
          </a:p>
          <a:p>
            <a:endParaRPr lang="en-GB" dirty="0"/>
          </a:p>
          <a:p>
            <a:r>
              <a:rPr lang="en-GB" dirty="0"/>
              <a:t>Format:</a:t>
            </a:r>
          </a:p>
          <a:p>
            <a:endParaRPr lang="en-GB" dirty="0"/>
          </a:p>
          <a:p>
            <a:r>
              <a:rPr lang="en-GB" dirty="0"/>
              <a:t>Focus:</a:t>
            </a:r>
          </a:p>
          <a:p>
            <a:endParaRPr lang="en-GB" dirty="0"/>
          </a:p>
          <a:p>
            <a:r>
              <a:rPr lang="en-GB" dirty="0"/>
              <a:t>Technique:</a:t>
            </a:r>
          </a:p>
          <a:p>
            <a:endParaRPr lang="en-GB" dirty="0"/>
          </a:p>
        </p:txBody>
      </p:sp>
      <p:sp>
        <p:nvSpPr>
          <p:cNvPr id="8" name="TextBox 7"/>
          <p:cNvSpPr txBox="1"/>
          <p:nvPr/>
        </p:nvSpPr>
        <p:spPr>
          <a:xfrm>
            <a:off x="323528" y="3861048"/>
            <a:ext cx="3888432" cy="2308324"/>
          </a:xfrm>
          <a:prstGeom prst="rect">
            <a:avLst/>
          </a:prstGeom>
          <a:noFill/>
          <a:ln>
            <a:solidFill>
              <a:schemeClr val="tx1"/>
            </a:solidFill>
          </a:ln>
        </p:spPr>
        <p:txBody>
          <a:bodyPr wrap="square" rtlCol="0">
            <a:spAutoFit/>
          </a:bodyPr>
          <a:lstStyle/>
          <a:p>
            <a:r>
              <a:rPr lang="en-GB" dirty="0"/>
              <a:t>4</a:t>
            </a:r>
            <a:r>
              <a:rPr lang="en-GB" baseline="30000" dirty="0"/>
              <a:t>th</a:t>
            </a:r>
            <a:r>
              <a:rPr lang="en-GB" dirty="0"/>
              <a:t>  Idea</a:t>
            </a:r>
          </a:p>
          <a:p>
            <a:endParaRPr lang="en-GB" dirty="0"/>
          </a:p>
          <a:p>
            <a:r>
              <a:rPr lang="en-GB" dirty="0"/>
              <a:t>Format:</a:t>
            </a:r>
          </a:p>
          <a:p>
            <a:endParaRPr lang="en-GB" dirty="0"/>
          </a:p>
          <a:p>
            <a:r>
              <a:rPr lang="en-GB" dirty="0"/>
              <a:t>Focus:</a:t>
            </a:r>
          </a:p>
          <a:p>
            <a:endParaRPr lang="en-GB" dirty="0"/>
          </a:p>
          <a:p>
            <a:r>
              <a:rPr lang="en-GB" dirty="0"/>
              <a:t>Technique:</a:t>
            </a:r>
          </a:p>
          <a:p>
            <a:endParaRPr lang="en-GB" dirty="0"/>
          </a:p>
        </p:txBody>
      </p:sp>
    </p:spTree>
    <p:extLst>
      <p:ext uri="{BB962C8B-B14F-4D97-AF65-F5344CB8AC3E}">
        <p14:creationId xmlns:p14="http://schemas.microsoft.com/office/powerpoint/2010/main" val="23436353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Final Shoot</a:t>
            </a:r>
          </a:p>
        </p:txBody>
      </p:sp>
    </p:spTree>
    <p:extLst>
      <p:ext uri="{BB962C8B-B14F-4D97-AF65-F5344CB8AC3E}">
        <p14:creationId xmlns:p14="http://schemas.microsoft.com/office/powerpoint/2010/main" val="33223231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shoot plan </a:t>
            </a:r>
          </a:p>
        </p:txBody>
      </p:sp>
      <p:sp>
        <p:nvSpPr>
          <p:cNvPr id="4" name="Rectangle 3"/>
          <p:cNvSpPr/>
          <p:nvPr/>
        </p:nvSpPr>
        <p:spPr>
          <a:xfrm>
            <a:off x="475636" y="1844824"/>
            <a:ext cx="8211163" cy="3108543"/>
          </a:xfrm>
          <a:prstGeom prst="rect">
            <a:avLst/>
          </a:prstGeom>
          <a:ln>
            <a:solidFill>
              <a:schemeClr val="tx1"/>
            </a:solidFill>
          </a:ln>
        </p:spPr>
        <p:txBody>
          <a:bodyPr wrap="square">
            <a:spAutoFit/>
          </a:bodyPr>
          <a:lstStyle/>
          <a:p>
            <a:r>
              <a:rPr lang="en-GB" sz="2800" dirty="0"/>
              <a:t>Current ideas:</a:t>
            </a:r>
          </a:p>
          <a:p>
            <a:r>
              <a:rPr lang="en-GB" sz="2800" dirty="0"/>
              <a:t>Aim of shoot:</a:t>
            </a:r>
          </a:p>
          <a:p>
            <a:r>
              <a:rPr lang="en-GB" sz="2800" dirty="0"/>
              <a:t>Inspiration: </a:t>
            </a:r>
          </a:p>
          <a:p>
            <a:r>
              <a:rPr lang="en-GB" sz="2800" dirty="0"/>
              <a:t>Location:</a:t>
            </a:r>
          </a:p>
          <a:p>
            <a:r>
              <a:rPr lang="en-GB" sz="2800" dirty="0"/>
              <a:t>Lighting:</a:t>
            </a:r>
          </a:p>
          <a:p>
            <a:r>
              <a:rPr lang="en-GB" sz="2800" dirty="0"/>
              <a:t>Props/models:</a:t>
            </a:r>
          </a:p>
          <a:p>
            <a:r>
              <a:rPr lang="en-GB" sz="2800" dirty="0"/>
              <a:t>Composition:</a:t>
            </a:r>
          </a:p>
        </p:txBody>
      </p:sp>
      <p:sp>
        <p:nvSpPr>
          <p:cNvPr id="5" name="TextBox 4"/>
          <p:cNvSpPr txBox="1"/>
          <p:nvPr/>
        </p:nvSpPr>
        <p:spPr>
          <a:xfrm>
            <a:off x="128038" y="6310437"/>
            <a:ext cx="8188378" cy="369332"/>
          </a:xfrm>
          <a:prstGeom prst="rect">
            <a:avLst/>
          </a:prstGeom>
          <a:solidFill>
            <a:srgbClr val="FFFFCC"/>
          </a:solidFill>
          <a:ln>
            <a:solidFill>
              <a:schemeClr val="accent1"/>
            </a:solidFill>
          </a:ln>
        </p:spPr>
        <p:txBody>
          <a:bodyPr wrap="square" rtlCol="0">
            <a:spAutoFit/>
          </a:bodyPr>
          <a:lstStyle/>
          <a:p>
            <a:r>
              <a:rPr lang="en-GB" dirty="0"/>
              <a:t>Plan your final shoot- this needs to show your idea development </a:t>
            </a:r>
          </a:p>
        </p:txBody>
      </p:sp>
    </p:spTree>
    <p:extLst>
      <p:ext uri="{BB962C8B-B14F-4D97-AF65-F5344CB8AC3E}">
        <p14:creationId xmlns:p14="http://schemas.microsoft.com/office/powerpoint/2010/main" val="36596718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Photo Shoot</a:t>
            </a:r>
          </a:p>
        </p:txBody>
      </p:sp>
      <p:sp>
        <p:nvSpPr>
          <p:cNvPr id="4" name="TextBox 3"/>
          <p:cNvSpPr txBox="1"/>
          <p:nvPr/>
        </p:nvSpPr>
        <p:spPr>
          <a:xfrm>
            <a:off x="395536" y="1268760"/>
            <a:ext cx="8291264"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2123658"/>
          </a:xfrm>
          <a:prstGeom prst="rect">
            <a:avLst/>
          </a:prstGeom>
          <a:solidFill>
            <a:srgbClr val="FFFFCC"/>
          </a:solidFill>
          <a:ln>
            <a:solidFill>
              <a:schemeClr val="tx1"/>
            </a:solidFill>
          </a:ln>
        </p:spPr>
        <p:txBody>
          <a:bodyPr wrap="square" rtlCol="0">
            <a:spAutoFit/>
          </a:bodyPr>
          <a:lstStyle/>
          <a:p>
            <a:r>
              <a:rPr lang="en-GB" sz="3200" dirty="0"/>
              <a:t>Insert 25 X colour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39999402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Photo Shoot</a:t>
            </a:r>
          </a:p>
        </p:txBody>
      </p:sp>
      <p:sp>
        <p:nvSpPr>
          <p:cNvPr id="5" name="TextBox 4"/>
          <p:cNvSpPr txBox="1"/>
          <p:nvPr/>
        </p:nvSpPr>
        <p:spPr>
          <a:xfrm>
            <a:off x="457200" y="1268760"/>
            <a:ext cx="8363272"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611560" y="1417638"/>
            <a:ext cx="3168352" cy="2400657"/>
          </a:xfrm>
          <a:prstGeom prst="rect">
            <a:avLst/>
          </a:prstGeom>
          <a:solidFill>
            <a:srgbClr val="FFFFCC"/>
          </a:solidFill>
          <a:ln>
            <a:solidFill>
              <a:schemeClr val="tx1"/>
            </a:solidFill>
          </a:ln>
        </p:spPr>
        <p:txBody>
          <a:bodyPr wrap="square" rtlCol="0">
            <a:spAutoFit/>
          </a:bodyPr>
          <a:lstStyle/>
          <a:p>
            <a:r>
              <a:rPr lang="en-GB" sz="3200" dirty="0"/>
              <a:t>Insert 25 X Black and white Photos in contact sheet </a:t>
            </a:r>
            <a:r>
              <a:rPr lang="en-GB" dirty="0"/>
              <a:t>with ticks and crosses (this can be screen shot and attached as a picture)</a:t>
            </a:r>
          </a:p>
        </p:txBody>
      </p:sp>
    </p:spTree>
    <p:extLst>
      <p:ext uri="{BB962C8B-B14F-4D97-AF65-F5344CB8AC3E}">
        <p14:creationId xmlns:p14="http://schemas.microsoft.com/office/powerpoint/2010/main" val="14693840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Photo Shoot</a:t>
            </a:r>
          </a:p>
        </p:txBody>
      </p:sp>
      <p:sp>
        <p:nvSpPr>
          <p:cNvPr id="4" name="TextBox 3"/>
          <p:cNvSpPr txBox="1"/>
          <p:nvPr/>
        </p:nvSpPr>
        <p:spPr>
          <a:xfrm>
            <a:off x="39553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Box 4"/>
          <p:cNvSpPr txBox="1"/>
          <p:nvPr/>
        </p:nvSpPr>
        <p:spPr>
          <a:xfrm>
            <a:off x="4716016" y="1268760"/>
            <a:ext cx="4104456" cy="535531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611560" y="1556792"/>
            <a:ext cx="3168352" cy="1692771"/>
          </a:xfrm>
          <a:prstGeom prst="rect">
            <a:avLst/>
          </a:prstGeom>
          <a:solidFill>
            <a:srgbClr val="FFFFCC"/>
          </a:solidFill>
          <a:ln>
            <a:solidFill>
              <a:schemeClr val="tx1"/>
            </a:solidFill>
          </a:ln>
        </p:spPr>
        <p:txBody>
          <a:bodyPr wrap="square" rtlCol="0">
            <a:spAutoFit/>
          </a:bodyPr>
          <a:lstStyle/>
          <a:p>
            <a:r>
              <a:rPr lang="en-GB" sz="3200" dirty="0"/>
              <a:t>Insert 3 X colour wallet size photos </a:t>
            </a:r>
            <a:r>
              <a:rPr lang="en-GB" sz="2000" dirty="0"/>
              <a:t>(these should be your runners up)</a:t>
            </a:r>
          </a:p>
        </p:txBody>
      </p:sp>
      <p:sp>
        <p:nvSpPr>
          <p:cNvPr id="7" name="TextBox 6"/>
          <p:cNvSpPr txBox="1"/>
          <p:nvPr/>
        </p:nvSpPr>
        <p:spPr>
          <a:xfrm>
            <a:off x="4989977" y="1484784"/>
            <a:ext cx="3168352" cy="1877437"/>
          </a:xfrm>
          <a:prstGeom prst="rect">
            <a:avLst/>
          </a:prstGeom>
          <a:solidFill>
            <a:srgbClr val="FFFFCC"/>
          </a:solidFill>
          <a:ln>
            <a:solidFill>
              <a:schemeClr val="tx1"/>
            </a:solidFill>
          </a:ln>
        </p:spPr>
        <p:txBody>
          <a:bodyPr wrap="square" rtlCol="0">
            <a:spAutoFit/>
          </a:bodyPr>
          <a:lstStyle/>
          <a:p>
            <a:r>
              <a:rPr lang="en-GB" sz="3200" dirty="0"/>
              <a:t>Insert 3 X black and white wallet size photos </a:t>
            </a:r>
            <a:r>
              <a:rPr lang="en-GB" sz="2000" dirty="0"/>
              <a:t>(these should be your runners up)</a:t>
            </a:r>
          </a:p>
        </p:txBody>
      </p:sp>
    </p:spTree>
    <p:extLst>
      <p:ext uri="{BB962C8B-B14F-4D97-AF65-F5344CB8AC3E}">
        <p14:creationId xmlns:p14="http://schemas.microsoft.com/office/powerpoint/2010/main" val="28429829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21893"/>
            <a:ext cx="4536504" cy="6463308"/>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4860032" y="121893"/>
            <a:ext cx="4032448" cy="3539430"/>
          </a:xfrm>
          <a:prstGeom prst="rect">
            <a:avLst/>
          </a:prstGeom>
          <a:noFill/>
        </p:spPr>
        <p:txBody>
          <a:bodyPr wrap="square" rtlCol="0">
            <a:spAutoFit/>
          </a:bodyPr>
          <a:lstStyle/>
          <a:p>
            <a:r>
              <a:rPr lang="en-GB" sz="3200" dirty="0"/>
              <a:t>Final Photo Shoot</a:t>
            </a:r>
          </a:p>
          <a:p>
            <a:endParaRPr lang="en-GB" sz="3200" dirty="0"/>
          </a:p>
          <a:p>
            <a:pPr marL="457200" indent="-457200">
              <a:buAutoNum type="arabicPeriod"/>
            </a:pPr>
            <a:r>
              <a:rPr lang="en-GB" sz="2000" dirty="0"/>
              <a:t>Where and when was the shoot taken?</a:t>
            </a:r>
          </a:p>
          <a:p>
            <a:pPr marL="457200" indent="-457200">
              <a:buAutoNum type="arabicPeriod"/>
            </a:pPr>
            <a:r>
              <a:rPr lang="en-GB" sz="2000" dirty="0"/>
              <a:t>What was the aim of the shoot?</a:t>
            </a:r>
          </a:p>
          <a:p>
            <a:pPr marL="457200" indent="-457200">
              <a:buAutoNum type="arabicPeriod"/>
            </a:pPr>
            <a:r>
              <a:rPr lang="en-GB" sz="2000" dirty="0"/>
              <a:t>How does the shoot show your refined idea for outcome?</a:t>
            </a:r>
          </a:p>
          <a:p>
            <a:pPr marL="457200" indent="-457200">
              <a:buAutoNum type="arabicPeriod"/>
            </a:pPr>
            <a:r>
              <a:rPr lang="en-GB" sz="2000" dirty="0"/>
              <a:t>Was it successful?</a:t>
            </a:r>
          </a:p>
          <a:p>
            <a:pPr marL="457200" indent="-457200">
              <a:buAutoNum type="arabicPeriod"/>
            </a:pPr>
            <a:r>
              <a:rPr lang="en-GB" sz="2000" dirty="0"/>
              <a:t>Which was the best photo and why?</a:t>
            </a:r>
          </a:p>
        </p:txBody>
      </p:sp>
      <p:sp>
        <p:nvSpPr>
          <p:cNvPr id="8" name="TextBox 7"/>
          <p:cNvSpPr txBox="1"/>
          <p:nvPr/>
        </p:nvSpPr>
        <p:spPr>
          <a:xfrm>
            <a:off x="4932040" y="5913284"/>
            <a:ext cx="3960440" cy="646331"/>
          </a:xfrm>
          <a:prstGeom prst="rect">
            <a:avLst/>
          </a:prstGeom>
          <a:solidFill>
            <a:srgbClr val="FFFFCC"/>
          </a:solidFill>
          <a:ln>
            <a:solidFill>
              <a:schemeClr val="accent1"/>
            </a:solidFill>
          </a:ln>
        </p:spPr>
        <p:txBody>
          <a:bodyPr wrap="square" rtlCol="0">
            <a:spAutoFit/>
          </a:bodyPr>
          <a:lstStyle/>
          <a:p>
            <a:r>
              <a:rPr lang="en-GB" dirty="0"/>
              <a:t>This should include your best photo and the annotation above</a:t>
            </a:r>
          </a:p>
        </p:txBody>
      </p:sp>
    </p:spTree>
    <p:extLst>
      <p:ext uri="{BB962C8B-B14F-4D97-AF65-F5344CB8AC3E}">
        <p14:creationId xmlns:p14="http://schemas.microsoft.com/office/powerpoint/2010/main" val="173933780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Key Experiments</a:t>
            </a:r>
          </a:p>
        </p:txBody>
      </p:sp>
    </p:spTree>
    <p:extLst>
      <p:ext uri="{BB962C8B-B14F-4D97-AF65-F5344CB8AC3E}">
        <p14:creationId xmlns:p14="http://schemas.microsoft.com/office/powerpoint/2010/main" val="9972614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836"/>
            <a:ext cx="8229600" cy="1143000"/>
          </a:xfrm>
        </p:spPr>
        <p:txBody>
          <a:bodyPr/>
          <a:lstStyle/>
          <a:p>
            <a:r>
              <a:rPr lang="en-GB" dirty="0"/>
              <a:t>5 Key Experiment Plan</a:t>
            </a:r>
          </a:p>
        </p:txBody>
      </p:sp>
      <p:sp>
        <p:nvSpPr>
          <p:cNvPr id="5" name="TextBox 4"/>
          <p:cNvSpPr txBox="1"/>
          <p:nvPr/>
        </p:nvSpPr>
        <p:spPr>
          <a:xfrm>
            <a:off x="179512" y="6021288"/>
            <a:ext cx="8712968" cy="646331"/>
          </a:xfrm>
          <a:prstGeom prst="rect">
            <a:avLst/>
          </a:prstGeom>
          <a:solidFill>
            <a:srgbClr val="FFFFCC"/>
          </a:solidFill>
          <a:ln>
            <a:solidFill>
              <a:schemeClr val="tx1"/>
            </a:solidFill>
          </a:ln>
        </p:spPr>
        <p:txBody>
          <a:bodyPr wrap="square" rtlCol="0">
            <a:spAutoFit/>
          </a:bodyPr>
          <a:lstStyle/>
          <a:p>
            <a:r>
              <a:rPr lang="en-GB" dirty="0"/>
              <a:t>Based on your ideas, Photographer and Project- fill in the plan table and explain 5 experiments that will potentially be used in your outcome. </a:t>
            </a:r>
          </a:p>
        </p:txBody>
      </p:sp>
      <p:graphicFrame>
        <p:nvGraphicFramePr>
          <p:cNvPr id="6" name="Table 5"/>
          <p:cNvGraphicFramePr>
            <a:graphicFrameLocks noGrp="1"/>
          </p:cNvGraphicFramePr>
          <p:nvPr>
            <p:extLst>
              <p:ext uri="{D42A27DB-BD31-4B8C-83A1-F6EECF244321}">
                <p14:modId xmlns:p14="http://schemas.microsoft.com/office/powerpoint/2010/main" val="1840542166"/>
              </p:ext>
            </p:extLst>
          </p:nvPr>
        </p:nvGraphicFramePr>
        <p:xfrm>
          <a:off x="755576" y="1052736"/>
          <a:ext cx="7931224" cy="4620679"/>
        </p:xfrm>
        <a:graphic>
          <a:graphicData uri="http://schemas.openxmlformats.org/drawingml/2006/table">
            <a:tbl>
              <a:tblPr firstRow="1" bandRow="1">
                <a:tableStyleId>{5C22544A-7EE6-4342-B048-85BDC9FD1C3A}</a:tableStyleId>
              </a:tblPr>
              <a:tblGrid>
                <a:gridCol w="1982806">
                  <a:extLst>
                    <a:ext uri="{9D8B030D-6E8A-4147-A177-3AD203B41FA5}">
                      <a16:colId xmlns:a16="http://schemas.microsoft.com/office/drawing/2014/main" val="3675666092"/>
                    </a:ext>
                  </a:extLst>
                </a:gridCol>
                <a:gridCol w="1982806">
                  <a:extLst>
                    <a:ext uri="{9D8B030D-6E8A-4147-A177-3AD203B41FA5}">
                      <a16:colId xmlns:a16="http://schemas.microsoft.com/office/drawing/2014/main" val="1340343460"/>
                    </a:ext>
                  </a:extLst>
                </a:gridCol>
                <a:gridCol w="1982806">
                  <a:extLst>
                    <a:ext uri="{9D8B030D-6E8A-4147-A177-3AD203B41FA5}">
                      <a16:colId xmlns:a16="http://schemas.microsoft.com/office/drawing/2014/main" val="1224698291"/>
                    </a:ext>
                  </a:extLst>
                </a:gridCol>
                <a:gridCol w="1982806">
                  <a:extLst>
                    <a:ext uri="{9D8B030D-6E8A-4147-A177-3AD203B41FA5}">
                      <a16:colId xmlns:a16="http://schemas.microsoft.com/office/drawing/2014/main" val="2458255376"/>
                    </a:ext>
                  </a:extLst>
                </a:gridCol>
              </a:tblGrid>
              <a:tr h="555219">
                <a:tc>
                  <a:txBody>
                    <a:bodyPr/>
                    <a:lstStyle/>
                    <a:p>
                      <a:r>
                        <a:rPr lang="en-GB" sz="1200" dirty="0">
                          <a:solidFill>
                            <a:sysClr val="windowText" lastClr="000000"/>
                          </a:solidFill>
                        </a:rPr>
                        <a:t>Experiment name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ysClr val="windowText" lastClr="000000"/>
                          </a:solidFill>
                        </a:rPr>
                        <a:t>Aim of experiment/ how it shows your idea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ysClr val="windowText" lastClr="000000"/>
                          </a:solidFill>
                        </a:rPr>
                        <a:t>Link to 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ysClr val="windowText" lastClr="000000"/>
                          </a:solidFill>
                        </a:rPr>
                        <a:t>Link to one of your photographers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1342745"/>
                  </a:ext>
                </a:extLst>
              </a:tr>
              <a:tr h="813092">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0078904"/>
                  </a:ext>
                </a:extLst>
              </a:tr>
              <a:tr h="813092">
                <a:tc>
                  <a:txBody>
                    <a:bodyPr/>
                    <a:lstStyle/>
                    <a:p>
                      <a:r>
                        <a:rPr lang="en-GB"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379923"/>
                  </a:ext>
                </a:extLst>
              </a:tr>
              <a:tr h="813092">
                <a:tc>
                  <a:txBody>
                    <a:bodyPr/>
                    <a:lstStyle/>
                    <a:p>
                      <a:r>
                        <a:rPr lang="en-GB"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3779552"/>
                  </a:ext>
                </a:extLst>
              </a:tr>
              <a:tr h="813092">
                <a:tc>
                  <a:txBody>
                    <a:bodyPr/>
                    <a:lstStyle/>
                    <a:p>
                      <a:r>
                        <a:rPr lang="en-GB"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4047976"/>
                  </a:ext>
                </a:extLst>
              </a:tr>
              <a:tr h="813092">
                <a:tc>
                  <a:txBody>
                    <a:bodyPr/>
                    <a:lstStyle/>
                    <a:p>
                      <a:r>
                        <a:rPr lang="en-GB"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9526958"/>
                  </a:ext>
                </a:extLst>
              </a:tr>
            </a:tbl>
          </a:graphicData>
        </a:graphic>
      </p:graphicFrame>
    </p:spTree>
    <p:extLst>
      <p:ext uri="{BB962C8B-B14F-4D97-AF65-F5344CB8AC3E}">
        <p14:creationId xmlns:p14="http://schemas.microsoft.com/office/powerpoint/2010/main" val="33652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Project Brief</a:t>
            </a:r>
          </a:p>
        </p:txBody>
      </p:sp>
      <p:sp>
        <p:nvSpPr>
          <p:cNvPr id="7" name="TextBox 6"/>
          <p:cNvSpPr txBox="1"/>
          <p:nvPr/>
        </p:nvSpPr>
        <p:spPr>
          <a:xfrm>
            <a:off x="683568" y="1484784"/>
            <a:ext cx="7992888" cy="2554545"/>
          </a:xfrm>
          <a:prstGeom prst="rect">
            <a:avLst/>
          </a:prstGeom>
          <a:noFill/>
          <a:ln>
            <a:solidFill>
              <a:schemeClr val="tx1"/>
            </a:solidFill>
          </a:ln>
        </p:spPr>
        <p:txBody>
          <a:bodyPr wrap="square" rtlCol="0">
            <a:spAutoFit/>
          </a:bodyPr>
          <a:lstStyle/>
          <a:p>
            <a:r>
              <a:rPr lang="en-GB" sz="3200" dirty="0">
                <a:latin typeface="Calibri" panose="020F0502020204030204" pitchFamily="34" charset="0"/>
                <a:cs typeface="Calibri" panose="020F0502020204030204" pitchFamily="34" charset="0"/>
              </a:rPr>
              <a:t>Insert question</a:t>
            </a: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
        <p:nvSpPr>
          <p:cNvPr id="4" name="TextBox 3"/>
          <p:cNvSpPr txBox="1"/>
          <p:nvPr/>
        </p:nvSpPr>
        <p:spPr>
          <a:xfrm>
            <a:off x="697716" y="4106475"/>
            <a:ext cx="7992888" cy="2554545"/>
          </a:xfrm>
          <a:prstGeom prst="rect">
            <a:avLst/>
          </a:prstGeom>
          <a:noFill/>
          <a:ln>
            <a:solidFill>
              <a:schemeClr val="tx1"/>
            </a:solidFill>
          </a:ln>
        </p:spPr>
        <p:txBody>
          <a:bodyPr wrap="square" rtlCol="0">
            <a:spAutoFit/>
          </a:bodyPr>
          <a:lstStyle/>
          <a:p>
            <a:r>
              <a:rPr lang="en-GB" sz="3200" dirty="0">
                <a:latin typeface="Calibri" panose="020F0502020204030204" pitchFamily="34" charset="0"/>
                <a:cs typeface="Calibri" panose="020F0502020204030204" pitchFamily="34" charset="0"/>
              </a:rPr>
              <a:t>Focus statement</a:t>
            </a: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33264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85" y="0"/>
            <a:ext cx="8229600" cy="1143000"/>
          </a:xfrm>
        </p:spPr>
        <p:txBody>
          <a:bodyPr/>
          <a:lstStyle/>
          <a:p>
            <a:r>
              <a:rPr lang="en-GB" dirty="0"/>
              <a:t>Experiment 1-</a:t>
            </a:r>
          </a:p>
        </p:txBody>
      </p:sp>
      <p:sp>
        <p:nvSpPr>
          <p:cNvPr id="5" name="TextBox 4"/>
          <p:cNvSpPr txBox="1"/>
          <p:nvPr/>
        </p:nvSpPr>
        <p:spPr>
          <a:xfrm>
            <a:off x="323528" y="898265"/>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309929" y="3789040"/>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211960" y="898265"/>
            <a:ext cx="4752528" cy="4524315"/>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4211960" y="5441826"/>
            <a:ext cx="4752528" cy="1200329"/>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p:txBody>
      </p:sp>
      <p:sp>
        <p:nvSpPr>
          <p:cNvPr id="10" name="TextBox 9"/>
          <p:cNvSpPr txBox="1"/>
          <p:nvPr/>
        </p:nvSpPr>
        <p:spPr>
          <a:xfrm>
            <a:off x="395536" y="1052736"/>
            <a:ext cx="3024336" cy="369332"/>
          </a:xfrm>
          <a:prstGeom prst="rect">
            <a:avLst/>
          </a:prstGeom>
          <a:solidFill>
            <a:srgbClr val="FFFFCC"/>
          </a:solidFill>
          <a:ln>
            <a:solidFill>
              <a:schemeClr val="tx1"/>
            </a:solidFill>
          </a:ln>
        </p:spPr>
        <p:txBody>
          <a:bodyPr wrap="square" rtlCol="0">
            <a:spAutoFit/>
          </a:bodyPr>
          <a:lstStyle/>
          <a:p>
            <a:r>
              <a:rPr lang="en-GB" dirty="0"/>
              <a:t>Insert original image</a:t>
            </a:r>
          </a:p>
        </p:txBody>
      </p:sp>
      <p:sp>
        <p:nvSpPr>
          <p:cNvPr id="11" name="TextBox 10"/>
          <p:cNvSpPr txBox="1"/>
          <p:nvPr/>
        </p:nvSpPr>
        <p:spPr>
          <a:xfrm>
            <a:off x="413170" y="3861048"/>
            <a:ext cx="3024336" cy="369332"/>
          </a:xfrm>
          <a:prstGeom prst="rect">
            <a:avLst/>
          </a:prstGeom>
          <a:solidFill>
            <a:srgbClr val="FFFFCC"/>
          </a:solidFill>
          <a:ln>
            <a:solidFill>
              <a:schemeClr val="tx1"/>
            </a:solidFill>
          </a:ln>
        </p:spPr>
        <p:txBody>
          <a:bodyPr wrap="square" rtlCol="0">
            <a:spAutoFit/>
          </a:bodyPr>
          <a:lstStyle/>
          <a:p>
            <a:r>
              <a:rPr lang="en-GB" dirty="0"/>
              <a:t>Insert edited image</a:t>
            </a:r>
          </a:p>
        </p:txBody>
      </p:sp>
      <p:sp>
        <p:nvSpPr>
          <p:cNvPr id="12" name="TextBox 11"/>
          <p:cNvSpPr txBox="1"/>
          <p:nvPr/>
        </p:nvSpPr>
        <p:spPr>
          <a:xfrm>
            <a:off x="7092280" y="1076826"/>
            <a:ext cx="1728192" cy="1754326"/>
          </a:xfrm>
          <a:prstGeom prst="rect">
            <a:avLst/>
          </a:prstGeom>
          <a:noFill/>
        </p:spPr>
        <p:txBody>
          <a:bodyPr wrap="square" rtlCol="0">
            <a:spAutoFit/>
          </a:bodyPr>
          <a:lstStyle/>
          <a:p>
            <a:r>
              <a:rPr lang="en-GB" dirty="0"/>
              <a:t>Insert 3 screen shots showing the process and briefly explain what you have done.</a:t>
            </a:r>
          </a:p>
        </p:txBody>
      </p:sp>
      <p:sp>
        <p:nvSpPr>
          <p:cNvPr id="13" name="TextBox 12"/>
          <p:cNvSpPr txBox="1"/>
          <p:nvPr/>
        </p:nvSpPr>
        <p:spPr>
          <a:xfrm>
            <a:off x="4355976" y="5517232"/>
            <a:ext cx="4896544" cy="923330"/>
          </a:xfrm>
          <a:prstGeom prst="rect">
            <a:avLst/>
          </a:prstGeom>
          <a:noFill/>
        </p:spPr>
        <p:txBody>
          <a:bodyPr wrap="square" rtlCol="0">
            <a:spAutoFit/>
          </a:bodyPr>
          <a:lstStyle/>
          <a:p>
            <a:r>
              <a:rPr lang="en-GB" dirty="0"/>
              <a:t>Annotate- </a:t>
            </a:r>
          </a:p>
          <a:p>
            <a:r>
              <a:rPr lang="en-GB" dirty="0"/>
              <a:t>Was the experiment successful?</a:t>
            </a:r>
          </a:p>
          <a:p>
            <a:r>
              <a:rPr lang="en-GB" dirty="0"/>
              <a:t>Will you use/ develop it in outcome?</a:t>
            </a:r>
          </a:p>
        </p:txBody>
      </p:sp>
      <p:graphicFrame>
        <p:nvGraphicFramePr>
          <p:cNvPr id="14" name="Table 13"/>
          <p:cNvGraphicFramePr>
            <a:graphicFrameLocks noGrp="1"/>
          </p:cNvGraphicFramePr>
          <p:nvPr>
            <p:extLst>
              <p:ext uri="{D42A27DB-BD31-4B8C-83A1-F6EECF244321}">
                <p14:modId xmlns:p14="http://schemas.microsoft.com/office/powerpoint/2010/main" val="1200832700"/>
              </p:ext>
            </p:extLst>
          </p:nvPr>
        </p:nvGraphicFramePr>
        <p:xfrm>
          <a:off x="4355976" y="898265"/>
          <a:ext cx="2592288" cy="4524315"/>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tblGrid>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029710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85" y="0"/>
            <a:ext cx="8229600" cy="1143000"/>
          </a:xfrm>
        </p:spPr>
        <p:txBody>
          <a:bodyPr/>
          <a:lstStyle/>
          <a:p>
            <a:r>
              <a:rPr lang="en-GB" dirty="0"/>
              <a:t>Experiment 2-</a:t>
            </a:r>
          </a:p>
        </p:txBody>
      </p:sp>
      <p:sp>
        <p:nvSpPr>
          <p:cNvPr id="5" name="TextBox 4"/>
          <p:cNvSpPr txBox="1"/>
          <p:nvPr/>
        </p:nvSpPr>
        <p:spPr>
          <a:xfrm>
            <a:off x="323528" y="898265"/>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309929" y="3789040"/>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211960" y="898265"/>
            <a:ext cx="4752528" cy="4524315"/>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4211960" y="5441826"/>
            <a:ext cx="4752528" cy="1200329"/>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p:txBody>
      </p:sp>
      <p:sp>
        <p:nvSpPr>
          <p:cNvPr id="10" name="TextBox 9"/>
          <p:cNvSpPr txBox="1"/>
          <p:nvPr/>
        </p:nvSpPr>
        <p:spPr>
          <a:xfrm>
            <a:off x="395536" y="1052736"/>
            <a:ext cx="2232248" cy="369332"/>
          </a:xfrm>
          <a:prstGeom prst="rect">
            <a:avLst/>
          </a:prstGeom>
          <a:solidFill>
            <a:srgbClr val="FFFFCC"/>
          </a:solidFill>
          <a:ln>
            <a:solidFill>
              <a:schemeClr val="tx1"/>
            </a:solidFill>
          </a:ln>
        </p:spPr>
        <p:txBody>
          <a:bodyPr wrap="square" rtlCol="0">
            <a:spAutoFit/>
          </a:bodyPr>
          <a:lstStyle/>
          <a:p>
            <a:r>
              <a:rPr lang="en-GB" dirty="0"/>
              <a:t>Insert original image</a:t>
            </a:r>
          </a:p>
        </p:txBody>
      </p:sp>
      <p:sp>
        <p:nvSpPr>
          <p:cNvPr id="11" name="TextBox 10"/>
          <p:cNvSpPr txBox="1"/>
          <p:nvPr/>
        </p:nvSpPr>
        <p:spPr>
          <a:xfrm>
            <a:off x="332663" y="3818094"/>
            <a:ext cx="2151105" cy="369332"/>
          </a:xfrm>
          <a:prstGeom prst="rect">
            <a:avLst/>
          </a:prstGeom>
          <a:solidFill>
            <a:srgbClr val="FFFFCC"/>
          </a:solidFill>
          <a:ln>
            <a:solidFill>
              <a:schemeClr val="tx1"/>
            </a:solidFill>
          </a:ln>
        </p:spPr>
        <p:txBody>
          <a:bodyPr wrap="square" rtlCol="0">
            <a:spAutoFit/>
          </a:bodyPr>
          <a:lstStyle/>
          <a:p>
            <a:r>
              <a:rPr lang="en-GB" dirty="0"/>
              <a:t>Insert edited image</a:t>
            </a:r>
          </a:p>
        </p:txBody>
      </p:sp>
      <p:sp>
        <p:nvSpPr>
          <p:cNvPr id="12" name="TextBox 11"/>
          <p:cNvSpPr txBox="1"/>
          <p:nvPr/>
        </p:nvSpPr>
        <p:spPr>
          <a:xfrm>
            <a:off x="7092280" y="1076826"/>
            <a:ext cx="1728192" cy="1754326"/>
          </a:xfrm>
          <a:prstGeom prst="rect">
            <a:avLst/>
          </a:prstGeom>
          <a:noFill/>
        </p:spPr>
        <p:txBody>
          <a:bodyPr wrap="square" rtlCol="0">
            <a:spAutoFit/>
          </a:bodyPr>
          <a:lstStyle/>
          <a:p>
            <a:r>
              <a:rPr lang="en-GB" dirty="0"/>
              <a:t>Insert 3 screen shots showing the process and briefly explain what you have done.</a:t>
            </a:r>
          </a:p>
        </p:txBody>
      </p:sp>
      <p:sp>
        <p:nvSpPr>
          <p:cNvPr id="13" name="TextBox 12"/>
          <p:cNvSpPr txBox="1"/>
          <p:nvPr/>
        </p:nvSpPr>
        <p:spPr>
          <a:xfrm>
            <a:off x="4355976" y="5517232"/>
            <a:ext cx="4896544" cy="923330"/>
          </a:xfrm>
          <a:prstGeom prst="rect">
            <a:avLst/>
          </a:prstGeom>
          <a:noFill/>
        </p:spPr>
        <p:txBody>
          <a:bodyPr wrap="square" rtlCol="0">
            <a:spAutoFit/>
          </a:bodyPr>
          <a:lstStyle/>
          <a:p>
            <a:r>
              <a:rPr lang="en-GB" dirty="0"/>
              <a:t>Annotate- </a:t>
            </a:r>
          </a:p>
          <a:p>
            <a:r>
              <a:rPr lang="en-GB" dirty="0"/>
              <a:t>Was the experiment successful?</a:t>
            </a:r>
          </a:p>
          <a:p>
            <a:r>
              <a:rPr lang="en-GB" dirty="0"/>
              <a:t>Will you use/ develop it in outcome?</a:t>
            </a:r>
          </a:p>
        </p:txBody>
      </p:sp>
      <p:graphicFrame>
        <p:nvGraphicFramePr>
          <p:cNvPr id="14" name="Table 13"/>
          <p:cNvGraphicFramePr>
            <a:graphicFrameLocks noGrp="1"/>
          </p:cNvGraphicFramePr>
          <p:nvPr>
            <p:extLst>
              <p:ext uri="{D42A27DB-BD31-4B8C-83A1-F6EECF244321}">
                <p14:modId xmlns:p14="http://schemas.microsoft.com/office/powerpoint/2010/main" val="2130136845"/>
              </p:ext>
            </p:extLst>
          </p:nvPr>
        </p:nvGraphicFramePr>
        <p:xfrm>
          <a:off x="4355976" y="898265"/>
          <a:ext cx="2592288" cy="4524315"/>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tblGrid>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037007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85" y="0"/>
            <a:ext cx="8229600" cy="1143000"/>
          </a:xfrm>
        </p:spPr>
        <p:txBody>
          <a:bodyPr/>
          <a:lstStyle/>
          <a:p>
            <a:r>
              <a:rPr lang="en-GB" dirty="0"/>
              <a:t>Experiment 3-</a:t>
            </a:r>
          </a:p>
        </p:txBody>
      </p:sp>
      <p:sp>
        <p:nvSpPr>
          <p:cNvPr id="5" name="TextBox 4"/>
          <p:cNvSpPr txBox="1"/>
          <p:nvPr/>
        </p:nvSpPr>
        <p:spPr>
          <a:xfrm>
            <a:off x="323528" y="898265"/>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309929" y="3789040"/>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211960" y="898265"/>
            <a:ext cx="4752528" cy="4524315"/>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4211960" y="5441826"/>
            <a:ext cx="4752528" cy="1200329"/>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p:txBody>
      </p:sp>
      <p:sp>
        <p:nvSpPr>
          <p:cNvPr id="10" name="TextBox 9"/>
          <p:cNvSpPr txBox="1"/>
          <p:nvPr/>
        </p:nvSpPr>
        <p:spPr>
          <a:xfrm>
            <a:off x="467544" y="1052736"/>
            <a:ext cx="2232248" cy="369332"/>
          </a:xfrm>
          <a:prstGeom prst="rect">
            <a:avLst/>
          </a:prstGeom>
          <a:solidFill>
            <a:srgbClr val="FFFFCC"/>
          </a:solidFill>
          <a:ln>
            <a:solidFill>
              <a:schemeClr val="tx1"/>
            </a:solidFill>
          </a:ln>
        </p:spPr>
        <p:txBody>
          <a:bodyPr wrap="square" rtlCol="0">
            <a:spAutoFit/>
          </a:bodyPr>
          <a:lstStyle/>
          <a:p>
            <a:r>
              <a:rPr lang="en-GB" dirty="0"/>
              <a:t>Insert original image</a:t>
            </a:r>
          </a:p>
        </p:txBody>
      </p:sp>
      <p:sp>
        <p:nvSpPr>
          <p:cNvPr id="11" name="TextBox 10"/>
          <p:cNvSpPr txBox="1"/>
          <p:nvPr/>
        </p:nvSpPr>
        <p:spPr>
          <a:xfrm>
            <a:off x="467544" y="3858393"/>
            <a:ext cx="2007089" cy="369332"/>
          </a:xfrm>
          <a:prstGeom prst="rect">
            <a:avLst/>
          </a:prstGeom>
          <a:solidFill>
            <a:srgbClr val="FFFFCC"/>
          </a:solidFill>
          <a:ln>
            <a:solidFill>
              <a:schemeClr val="tx1"/>
            </a:solidFill>
          </a:ln>
        </p:spPr>
        <p:txBody>
          <a:bodyPr wrap="square" rtlCol="0">
            <a:spAutoFit/>
          </a:bodyPr>
          <a:lstStyle/>
          <a:p>
            <a:r>
              <a:rPr lang="en-GB" dirty="0"/>
              <a:t>Insert edited image</a:t>
            </a:r>
          </a:p>
        </p:txBody>
      </p:sp>
      <p:sp>
        <p:nvSpPr>
          <p:cNvPr id="12" name="TextBox 11"/>
          <p:cNvSpPr txBox="1"/>
          <p:nvPr/>
        </p:nvSpPr>
        <p:spPr>
          <a:xfrm>
            <a:off x="7092280" y="1076826"/>
            <a:ext cx="1728192" cy="1754326"/>
          </a:xfrm>
          <a:prstGeom prst="rect">
            <a:avLst/>
          </a:prstGeom>
          <a:noFill/>
        </p:spPr>
        <p:txBody>
          <a:bodyPr wrap="square" rtlCol="0">
            <a:spAutoFit/>
          </a:bodyPr>
          <a:lstStyle/>
          <a:p>
            <a:r>
              <a:rPr lang="en-GB" dirty="0"/>
              <a:t>Insert 3 screen shots showing the process and briefly explain what you have done.</a:t>
            </a:r>
          </a:p>
        </p:txBody>
      </p:sp>
      <p:sp>
        <p:nvSpPr>
          <p:cNvPr id="13" name="TextBox 12"/>
          <p:cNvSpPr txBox="1"/>
          <p:nvPr/>
        </p:nvSpPr>
        <p:spPr>
          <a:xfrm>
            <a:off x="4355976" y="5517232"/>
            <a:ext cx="4896544" cy="923330"/>
          </a:xfrm>
          <a:prstGeom prst="rect">
            <a:avLst/>
          </a:prstGeom>
          <a:noFill/>
        </p:spPr>
        <p:txBody>
          <a:bodyPr wrap="square" rtlCol="0">
            <a:spAutoFit/>
          </a:bodyPr>
          <a:lstStyle/>
          <a:p>
            <a:r>
              <a:rPr lang="en-GB" dirty="0"/>
              <a:t>Annotate- </a:t>
            </a:r>
          </a:p>
          <a:p>
            <a:r>
              <a:rPr lang="en-GB" dirty="0"/>
              <a:t>Was the experiment successful?</a:t>
            </a:r>
          </a:p>
          <a:p>
            <a:r>
              <a:rPr lang="en-GB" dirty="0"/>
              <a:t>Will you use/ develop it in outcome?</a:t>
            </a:r>
          </a:p>
        </p:txBody>
      </p:sp>
      <p:graphicFrame>
        <p:nvGraphicFramePr>
          <p:cNvPr id="14" name="Table 13"/>
          <p:cNvGraphicFramePr>
            <a:graphicFrameLocks noGrp="1"/>
          </p:cNvGraphicFramePr>
          <p:nvPr>
            <p:extLst>
              <p:ext uri="{D42A27DB-BD31-4B8C-83A1-F6EECF244321}">
                <p14:modId xmlns:p14="http://schemas.microsoft.com/office/powerpoint/2010/main" val="3724954659"/>
              </p:ext>
            </p:extLst>
          </p:nvPr>
        </p:nvGraphicFramePr>
        <p:xfrm>
          <a:off x="4355976" y="898265"/>
          <a:ext cx="2592288" cy="4524315"/>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tblGrid>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684975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85" y="0"/>
            <a:ext cx="8229600" cy="1143000"/>
          </a:xfrm>
        </p:spPr>
        <p:txBody>
          <a:bodyPr/>
          <a:lstStyle/>
          <a:p>
            <a:r>
              <a:rPr lang="en-GB" dirty="0"/>
              <a:t>Experiment 4-</a:t>
            </a:r>
          </a:p>
        </p:txBody>
      </p:sp>
      <p:sp>
        <p:nvSpPr>
          <p:cNvPr id="5" name="TextBox 4"/>
          <p:cNvSpPr txBox="1"/>
          <p:nvPr/>
        </p:nvSpPr>
        <p:spPr>
          <a:xfrm>
            <a:off x="323528" y="898265"/>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309929" y="3789040"/>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211960" y="898265"/>
            <a:ext cx="4752528" cy="4524315"/>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4211960" y="5441826"/>
            <a:ext cx="4752528" cy="1200329"/>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p:txBody>
      </p:sp>
      <p:sp>
        <p:nvSpPr>
          <p:cNvPr id="10" name="TextBox 9"/>
          <p:cNvSpPr txBox="1"/>
          <p:nvPr/>
        </p:nvSpPr>
        <p:spPr>
          <a:xfrm>
            <a:off x="422609" y="1033931"/>
            <a:ext cx="2205175" cy="369332"/>
          </a:xfrm>
          <a:prstGeom prst="rect">
            <a:avLst/>
          </a:prstGeom>
          <a:solidFill>
            <a:srgbClr val="FFFFCC"/>
          </a:solidFill>
          <a:ln>
            <a:solidFill>
              <a:schemeClr val="tx1"/>
            </a:solidFill>
          </a:ln>
        </p:spPr>
        <p:txBody>
          <a:bodyPr wrap="square" rtlCol="0">
            <a:spAutoFit/>
          </a:bodyPr>
          <a:lstStyle/>
          <a:p>
            <a:r>
              <a:rPr lang="en-GB" dirty="0"/>
              <a:t>Insert original image</a:t>
            </a:r>
          </a:p>
        </p:txBody>
      </p:sp>
      <p:sp>
        <p:nvSpPr>
          <p:cNvPr id="11" name="TextBox 10"/>
          <p:cNvSpPr txBox="1"/>
          <p:nvPr/>
        </p:nvSpPr>
        <p:spPr>
          <a:xfrm>
            <a:off x="422609" y="3830684"/>
            <a:ext cx="2079097" cy="369332"/>
          </a:xfrm>
          <a:prstGeom prst="rect">
            <a:avLst/>
          </a:prstGeom>
          <a:solidFill>
            <a:srgbClr val="FFFFCC"/>
          </a:solidFill>
          <a:ln>
            <a:solidFill>
              <a:schemeClr val="tx1"/>
            </a:solidFill>
          </a:ln>
        </p:spPr>
        <p:txBody>
          <a:bodyPr wrap="square" rtlCol="0">
            <a:spAutoFit/>
          </a:bodyPr>
          <a:lstStyle/>
          <a:p>
            <a:r>
              <a:rPr lang="en-GB" dirty="0"/>
              <a:t>Insert edited image</a:t>
            </a:r>
          </a:p>
        </p:txBody>
      </p:sp>
      <p:sp>
        <p:nvSpPr>
          <p:cNvPr id="12" name="TextBox 11"/>
          <p:cNvSpPr txBox="1"/>
          <p:nvPr/>
        </p:nvSpPr>
        <p:spPr>
          <a:xfrm>
            <a:off x="7092280" y="1076826"/>
            <a:ext cx="1728192" cy="1754326"/>
          </a:xfrm>
          <a:prstGeom prst="rect">
            <a:avLst/>
          </a:prstGeom>
          <a:noFill/>
        </p:spPr>
        <p:txBody>
          <a:bodyPr wrap="square" rtlCol="0">
            <a:spAutoFit/>
          </a:bodyPr>
          <a:lstStyle/>
          <a:p>
            <a:r>
              <a:rPr lang="en-GB" dirty="0"/>
              <a:t>Insert 3 screen shots showing the process and briefly explain what you have done.</a:t>
            </a:r>
          </a:p>
        </p:txBody>
      </p:sp>
      <p:sp>
        <p:nvSpPr>
          <p:cNvPr id="13" name="TextBox 12"/>
          <p:cNvSpPr txBox="1"/>
          <p:nvPr/>
        </p:nvSpPr>
        <p:spPr>
          <a:xfrm>
            <a:off x="4355976" y="5517232"/>
            <a:ext cx="4896544" cy="923330"/>
          </a:xfrm>
          <a:prstGeom prst="rect">
            <a:avLst/>
          </a:prstGeom>
          <a:noFill/>
        </p:spPr>
        <p:txBody>
          <a:bodyPr wrap="square" rtlCol="0">
            <a:spAutoFit/>
          </a:bodyPr>
          <a:lstStyle/>
          <a:p>
            <a:r>
              <a:rPr lang="en-GB" dirty="0"/>
              <a:t>Annotate- </a:t>
            </a:r>
          </a:p>
          <a:p>
            <a:r>
              <a:rPr lang="en-GB" dirty="0"/>
              <a:t>Was the experiment successful?</a:t>
            </a:r>
          </a:p>
          <a:p>
            <a:r>
              <a:rPr lang="en-GB" dirty="0"/>
              <a:t>Will you use/ develop it in outcome?</a:t>
            </a:r>
          </a:p>
        </p:txBody>
      </p:sp>
      <p:graphicFrame>
        <p:nvGraphicFramePr>
          <p:cNvPr id="14" name="Table 13"/>
          <p:cNvGraphicFramePr>
            <a:graphicFrameLocks noGrp="1"/>
          </p:cNvGraphicFramePr>
          <p:nvPr>
            <p:extLst>
              <p:ext uri="{D42A27DB-BD31-4B8C-83A1-F6EECF244321}">
                <p14:modId xmlns:p14="http://schemas.microsoft.com/office/powerpoint/2010/main" val="4208891404"/>
              </p:ext>
            </p:extLst>
          </p:nvPr>
        </p:nvGraphicFramePr>
        <p:xfrm>
          <a:off x="4355976" y="898265"/>
          <a:ext cx="2592288" cy="4524315"/>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tblGrid>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318863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85" y="0"/>
            <a:ext cx="8229600" cy="1143000"/>
          </a:xfrm>
        </p:spPr>
        <p:txBody>
          <a:bodyPr/>
          <a:lstStyle/>
          <a:p>
            <a:r>
              <a:rPr lang="en-GB" dirty="0"/>
              <a:t>Experiment 5-</a:t>
            </a:r>
          </a:p>
        </p:txBody>
      </p:sp>
      <p:sp>
        <p:nvSpPr>
          <p:cNvPr id="5" name="TextBox 4"/>
          <p:cNvSpPr txBox="1"/>
          <p:nvPr/>
        </p:nvSpPr>
        <p:spPr>
          <a:xfrm>
            <a:off x="323528" y="898265"/>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309929" y="3789040"/>
            <a:ext cx="3816424" cy="2862322"/>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211960" y="898265"/>
            <a:ext cx="4752528" cy="4524315"/>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4211960" y="5441826"/>
            <a:ext cx="4752528" cy="1200329"/>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p:txBody>
      </p:sp>
      <p:sp>
        <p:nvSpPr>
          <p:cNvPr id="10" name="TextBox 9"/>
          <p:cNvSpPr txBox="1"/>
          <p:nvPr/>
        </p:nvSpPr>
        <p:spPr>
          <a:xfrm>
            <a:off x="395536" y="1052736"/>
            <a:ext cx="2160240" cy="369332"/>
          </a:xfrm>
          <a:prstGeom prst="rect">
            <a:avLst/>
          </a:prstGeom>
          <a:solidFill>
            <a:srgbClr val="FFFFCC"/>
          </a:solidFill>
          <a:ln>
            <a:solidFill>
              <a:schemeClr val="tx1"/>
            </a:solidFill>
          </a:ln>
        </p:spPr>
        <p:txBody>
          <a:bodyPr wrap="square" rtlCol="0">
            <a:spAutoFit/>
          </a:bodyPr>
          <a:lstStyle/>
          <a:p>
            <a:r>
              <a:rPr lang="en-GB" dirty="0"/>
              <a:t>Insert original image</a:t>
            </a:r>
          </a:p>
        </p:txBody>
      </p:sp>
      <p:sp>
        <p:nvSpPr>
          <p:cNvPr id="11" name="TextBox 10"/>
          <p:cNvSpPr txBox="1"/>
          <p:nvPr/>
        </p:nvSpPr>
        <p:spPr>
          <a:xfrm>
            <a:off x="395536" y="3839920"/>
            <a:ext cx="2079097" cy="369332"/>
          </a:xfrm>
          <a:prstGeom prst="rect">
            <a:avLst/>
          </a:prstGeom>
          <a:solidFill>
            <a:srgbClr val="FFFFCC"/>
          </a:solidFill>
          <a:ln>
            <a:solidFill>
              <a:schemeClr val="tx1"/>
            </a:solidFill>
          </a:ln>
        </p:spPr>
        <p:txBody>
          <a:bodyPr wrap="square" rtlCol="0">
            <a:spAutoFit/>
          </a:bodyPr>
          <a:lstStyle/>
          <a:p>
            <a:r>
              <a:rPr lang="en-GB" dirty="0"/>
              <a:t>Insert edited image</a:t>
            </a:r>
          </a:p>
        </p:txBody>
      </p:sp>
      <p:sp>
        <p:nvSpPr>
          <p:cNvPr id="12" name="TextBox 11"/>
          <p:cNvSpPr txBox="1"/>
          <p:nvPr/>
        </p:nvSpPr>
        <p:spPr>
          <a:xfrm>
            <a:off x="7092280" y="1076826"/>
            <a:ext cx="1728192" cy="1754326"/>
          </a:xfrm>
          <a:prstGeom prst="rect">
            <a:avLst/>
          </a:prstGeom>
          <a:noFill/>
        </p:spPr>
        <p:txBody>
          <a:bodyPr wrap="square" rtlCol="0">
            <a:spAutoFit/>
          </a:bodyPr>
          <a:lstStyle/>
          <a:p>
            <a:r>
              <a:rPr lang="en-GB" dirty="0"/>
              <a:t>Insert 3 screen shots showing the process and briefly explain what you have done.</a:t>
            </a:r>
          </a:p>
        </p:txBody>
      </p:sp>
      <p:sp>
        <p:nvSpPr>
          <p:cNvPr id="13" name="TextBox 12"/>
          <p:cNvSpPr txBox="1"/>
          <p:nvPr/>
        </p:nvSpPr>
        <p:spPr>
          <a:xfrm>
            <a:off x="4355976" y="5517232"/>
            <a:ext cx="4896544" cy="923330"/>
          </a:xfrm>
          <a:prstGeom prst="rect">
            <a:avLst/>
          </a:prstGeom>
          <a:noFill/>
        </p:spPr>
        <p:txBody>
          <a:bodyPr wrap="square" rtlCol="0">
            <a:spAutoFit/>
          </a:bodyPr>
          <a:lstStyle/>
          <a:p>
            <a:r>
              <a:rPr lang="en-GB" dirty="0"/>
              <a:t>Annotate- </a:t>
            </a:r>
          </a:p>
          <a:p>
            <a:r>
              <a:rPr lang="en-GB" dirty="0"/>
              <a:t>Was the experiment successful?</a:t>
            </a:r>
          </a:p>
          <a:p>
            <a:r>
              <a:rPr lang="en-GB" dirty="0"/>
              <a:t>Will you use/ develop it in outcome?</a:t>
            </a:r>
          </a:p>
        </p:txBody>
      </p:sp>
      <p:graphicFrame>
        <p:nvGraphicFramePr>
          <p:cNvPr id="14" name="Table 13"/>
          <p:cNvGraphicFramePr>
            <a:graphicFrameLocks noGrp="1"/>
          </p:cNvGraphicFramePr>
          <p:nvPr>
            <p:extLst>
              <p:ext uri="{D42A27DB-BD31-4B8C-83A1-F6EECF244321}">
                <p14:modId xmlns:p14="http://schemas.microsoft.com/office/powerpoint/2010/main" val="3587280194"/>
              </p:ext>
            </p:extLst>
          </p:nvPr>
        </p:nvGraphicFramePr>
        <p:xfrm>
          <a:off x="4355976" y="898265"/>
          <a:ext cx="2592288" cy="4524315"/>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tblGrid>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0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613180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941168"/>
            <a:ext cx="8892480" cy="2204864"/>
          </a:xfrm>
        </p:spPr>
        <p:txBody>
          <a:bodyPr>
            <a:normAutofit fontScale="85000" lnSpcReduction="10000"/>
          </a:bodyPr>
          <a:lstStyle/>
          <a:p>
            <a:pPr marL="0" indent="0">
              <a:buNone/>
            </a:pPr>
            <a:r>
              <a:rPr lang="en-GB" sz="6600" dirty="0"/>
              <a:t>Outcome Development: </a:t>
            </a:r>
          </a:p>
          <a:p>
            <a:pPr marL="0" indent="0">
              <a:buNone/>
            </a:pPr>
            <a:r>
              <a:rPr lang="en-GB" sz="6600" dirty="0"/>
              <a:t>Final Design and 10 Hour Plan</a:t>
            </a:r>
          </a:p>
        </p:txBody>
      </p:sp>
    </p:spTree>
    <p:extLst>
      <p:ext uri="{BB962C8B-B14F-4D97-AF65-F5344CB8AC3E}">
        <p14:creationId xmlns:p14="http://schemas.microsoft.com/office/powerpoint/2010/main" val="41226532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a:t>10 Hour Plan</a:t>
            </a:r>
          </a:p>
        </p:txBody>
      </p:sp>
      <p:sp>
        <p:nvSpPr>
          <p:cNvPr id="4" name="TextBox 3"/>
          <p:cNvSpPr txBox="1"/>
          <p:nvPr/>
        </p:nvSpPr>
        <p:spPr>
          <a:xfrm>
            <a:off x="179512" y="6381328"/>
            <a:ext cx="8136904" cy="369332"/>
          </a:xfrm>
          <a:prstGeom prst="rect">
            <a:avLst/>
          </a:prstGeom>
          <a:solidFill>
            <a:srgbClr val="FFFFCC"/>
          </a:solidFill>
          <a:ln>
            <a:solidFill>
              <a:schemeClr val="tx1"/>
            </a:solidFill>
          </a:ln>
        </p:spPr>
        <p:txBody>
          <a:bodyPr wrap="square" rtlCol="0">
            <a:spAutoFit/>
          </a:bodyPr>
          <a:lstStyle/>
          <a:p>
            <a:r>
              <a:rPr lang="en-GB" dirty="0"/>
              <a:t>Explain your aims for your outcome and how you will use the 10 hours to complete it </a:t>
            </a:r>
          </a:p>
        </p:txBody>
      </p:sp>
      <p:graphicFrame>
        <p:nvGraphicFramePr>
          <p:cNvPr id="6" name="Table 5"/>
          <p:cNvGraphicFramePr>
            <a:graphicFrameLocks noGrp="1"/>
          </p:cNvGraphicFramePr>
          <p:nvPr>
            <p:extLst>
              <p:ext uri="{D42A27DB-BD31-4B8C-83A1-F6EECF244321}">
                <p14:modId xmlns:p14="http://schemas.microsoft.com/office/powerpoint/2010/main" val="1775331374"/>
              </p:ext>
            </p:extLst>
          </p:nvPr>
        </p:nvGraphicFramePr>
        <p:xfrm>
          <a:off x="251520" y="1268760"/>
          <a:ext cx="8640960" cy="4896540"/>
        </p:xfrm>
        <a:graphic>
          <a:graphicData uri="http://schemas.openxmlformats.org/drawingml/2006/table">
            <a:tbl>
              <a:tblPr firstRow="1" bandRow="1">
                <a:tableStyleId>{5C22544A-7EE6-4342-B048-85BDC9FD1C3A}</a:tableStyleId>
              </a:tblPr>
              <a:tblGrid>
                <a:gridCol w="1258382">
                  <a:extLst>
                    <a:ext uri="{9D8B030D-6E8A-4147-A177-3AD203B41FA5}">
                      <a16:colId xmlns:a16="http://schemas.microsoft.com/office/drawing/2014/main" val="20000"/>
                    </a:ext>
                  </a:extLst>
                </a:gridCol>
                <a:gridCol w="7382578">
                  <a:extLst>
                    <a:ext uri="{9D8B030D-6E8A-4147-A177-3AD203B41FA5}">
                      <a16:colId xmlns:a16="http://schemas.microsoft.com/office/drawing/2014/main" val="20001"/>
                    </a:ext>
                  </a:extLst>
                </a:gridCol>
              </a:tblGrid>
              <a:tr h="489654">
                <a:tc>
                  <a:txBody>
                    <a:bodyPr/>
                    <a:lstStyle/>
                    <a:p>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89654">
                <a:tc>
                  <a:txBody>
                    <a:bodyPr/>
                    <a:lstStyle/>
                    <a:p>
                      <a:r>
                        <a:rPr lang="en-GB"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89654">
                <a:tc>
                  <a:txBody>
                    <a:bodyPr/>
                    <a:lstStyle/>
                    <a:p>
                      <a:r>
                        <a:rPr lang="en-GB"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89654">
                <a:tc>
                  <a:txBody>
                    <a:bodyPr/>
                    <a:lstStyle/>
                    <a:p>
                      <a:r>
                        <a:rPr lang="en-GB"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89654">
                <a:tc>
                  <a:txBody>
                    <a:bodyPr/>
                    <a:lstStyle/>
                    <a:p>
                      <a:r>
                        <a:rPr lang="en-GB"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89654">
                <a:tc>
                  <a:txBody>
                    <a:bodyPr/>
                    <a:lstStyle/>
                    <a:p>
                      <a:r>
                        <a:rPr lang="en-GB"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89654">
                <a:tc>
                  <a:txBody>
                    <a:bodyPr/>
                    <a:lstStyle/>
                    <a:p>
                      <a:r>
                        <a:rPr lang="en-GB"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89654">
                <a:tc>
                  <a:txBody>
                    <a:bodyPr/>
                    <a:lstStyle/>
                    <a:p>
                      <a:r>
                        <a:rPr lang="en-GB" dirty="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89654">
                <a:tc>
                  <a:txBody>
                    <a:bodyPr/>
                    <a:lstStyle/>
                    <a:p>
                      <a:r>
                        <a:rPr lang="en-GB"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89654">
                <a:tc>
                  <a:txBody>
                    <a:bodyPr/>
                    <a:lstStyle/>
                    <a:p>
                      <a:r>
                        <a:rPr lang="en-GB"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104128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r>
              <a:rPr lang="en-GB" sz="5400" dirty="0"/>
              <a:t>Outcome Design</a:t>
            </a:r>
          </a:p>
        </p:txBody>
      </p:sp>
    </p:spTree>
    <p:extLst>
      <p:ext uri="{BB962C8B-B14F-4D97-AF65-F5344CB8AC3E}">
        <p14:creationId xmlns:p14="http://schemas.microsoft.com/office/powerpoint/2010/main" val="24837099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a:t>Stages of outcome </a:t>
            </a:r>
          </a:p>
        </p:txBody>
      </p:sp>
      <p:sp>
        <p:nvSpPr>
          <p:cNvPr id="5" name="TextBox 4"/>
          <p:cNvSpPr txBox="1"/>
          <p:nvPr/>
        </p:nvSpPr>
        <p:spPr>
          <a:xfrm>
            <a:off x="755576" y="1196750"/>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755576" y="3928718"/>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4788024" y="1196751"/>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4788024" y="3928718"/>
            <a:ext cx="3528392" cy="2031325"/>
          </a:xfrm>
          <a:prstGeom prst="rect">
            <a:avLst/>
          </a:prstGeom>
          <a:solidFill>
            <a:srgbClr val="FFFFCC"/>
          </a:solidFill>
          <a:ln>
            <a:solidFill>
              <a:schemeClr val="tx1"/>
            </a:solidFill>
          </a:ln>
        </p:spPr>
        <p:txBody>
          <a:bodyPr wrap="square" rtlCol="0">
            <a:spAutoFit/>
          </a:bodyPr>
          <a:lstStyle/>
          <a:p>
            <a:pPr marL="285750" indent="-285750">
              <a:buFont typeface="Arial" panose="020B0604020202020204" pitchFamily="34" charset="0"/>
              <a:buChar char="•"/>
            </a:pPr>
            <a:r>
              <a:rPr lang="en-GB" dirty="0"/>
              <a:t>How successful has your outcome been so far?</a:t>
            </a:r>
          </a:p>
          <a:p>
            <a:pPr marL="285750" indent="-285750">
              <a:buFont typeface="Arial" panose="020B0604020202020204" pitchFamily="34" charset="0"/>
              <a:buChar char="•"/>
            </a:pPr>
            <a:r>
              <a:rPr lang="en-GB" dirty="0"/>
              <a:t>Have you changed your plans? Why?</a:t>
            </a:r>
          </a:p>
          <a:p>
            <a:pPr marL="285750" indent="-285750">
              <a:buFont typeface="Arial" panose="020B0604020202020204" pitchFamily="34" charset="0"/>
              <a:buChar char="•"/>
            </a:pPr>
            <a:r>
              <a:rPr lang="en-GB" dirty="0"/>
              <a:t>What do you need to do to refine/ develop outcome?</a:t>
            </a:r>
          </a:p>
          <a:p>
            <a:endParaRPr lang="en-GB" dirty="0"/>
          </a:p>
        </p:txBody>
      </p:sp>
      <p:sp>
        <p:nvSpPr>
          <p:cNvPr id="9" name="TextBox 8"/>
          <p:cNvSpPr txBox="1"/>
          <p:nvPr/>
        </p:nvSpPr>
        <p:spPr>
          <a:xfrm>
            <a:off x="827584" y="1340768"/>
            <a:ext cx="2592288" cy="369332"/>
          </a:xfrm>
          <a:prstGeom prst="rect">
            <a:avLst/>
          </a:prstGeom>
          <a:noFill/>
        </p:spPr>
        <p:txBody>
          <a:bodyPr wrap="square" rtlCol="0">
            <a:spAutoFit/>
          </a:bodyPr>
          <a:lstStyle/>
          <a:p>
            <a:r>
              <a:rPr lang="en-GB" dirty="0"/>
              <a:t>Screen shot from hour 1</a:t>
            </a:r>
          </a:p>
        </p:txBody>
      </p:sp>
      <p:sp>
        <p:nvSpPr>
          <p:cNvPr id="10" name="TextBox 9"/>
          <p:cNvSpPr txBox="1"/>
          <p:nvPr/>
        </p:nvSpPr>
        <p:spPr>
          <a:xfrm>
            <a:off x="4991096" y="1337523"/>
            <a:ext cx="2592288" cy="369332"/>
          </a:xfrm>
          <a:prstGeom prst="rect">
            <a:avLst/>
          </a:prstGeom>
          <a:noFill/>
        </p:spPr>
        <p:txBody>
          <a:bodyPr wrap="square" rtlCol="0">
            <a:spAutoFit/>
          </a:bodyPr>
          <a:lstStyle/>
          <a:p>
            <a:r>
              <a:rPr lang="en-GB" dirty="0"/>
              <a:t>Screen shot from hour 2</a:t>
            </a:r>
          </a:p>
        </p:txBody>
      </p:sp>
      <p:sp>
        <p:nvSpPr>
          <p:cNvPr id="11" name="TextBox 10"/>
          <p:cNvSpPr txBox="1"/>
          <p:nvPr/>
        </p:nvSpPr>
        <p:spPr>
          <a:xfrm>
            <a:off x="872011" y="3993953"/>
            <a:ext cx="2592288" cy="369332"/>
          </a:xfrm>
          <a:prstGeom prst="rect">
            <a:avLst/>
          </a:prstGeom>
          <a:noFill/>
        </p:spPr>
        <p:txBody>
          <a:bodyPr wrap="square" rtlCol="0">
            <a:spAutoFit/>
          </a:bodyPr>
          <a:lstStyle/>
          <a:p>
            <a:r>
              <a:rPr lang="en-GB" dirty="0"/>
              <a:t>Screen shot from hour 3</a:t>
            </a:r>
          </a:p>
        </p:txBody>
      </p:sp>
    </p:spTree>
    <p:extLst>
      <p:ext uri="{BB962C8B-B14F-4D97-AF65-F5344CB8AC3E}">
        <p14:creationId xmlns:p14="http://schemas.microsoft.com/office/powerpoint/2010/main" val="33850844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a:t>Stages of outcome </a:t>
            </a:r>
          </a:p>
        </p:txBody>
      </p:sp>
      <p:sp>
        <p:nvSpPr>
          <p:cNvPr id="5" name="TextBox 4"/>
          <p:cNvSpPr txBox="1"/>
          <p:nvPr/>
        </p:nvSpPr>
        <p:spPr>
          <a:xfrm>
            <a:off x="755576" y="1196750"/>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755576" y="3928718"/>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4788024" y="1196751"/>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9" name="TextBox 8"/>
          <p:cNvSpPr txBox="1"/>
          <p:nvPr/>
        </p:nvSpPr>
        <p:spPr>
          <a:xfrm>
            <a:off x="827584" y="1340768"/>
            <a:ext cx="2592288" cy="369332"/>
          </a:xfrm>
          <a:prstGeom prst="rect">
            <a:avLst/>
          </a:prstGeom>
          <a:noFill/>
        </p:spPr>
        <p:txBody>
          <a:bodyPr wrap="square" rtlCol="0">
            <a:spAutoFit/>
          </a:bodyPr>
          <a:lstStyle/>
          <a:p>
            <a:r>
              <a:rPr lang="en-GB" dirty="0"/>
              <a:t>Screen shot from hour 4</a:t>
            </a:r>
          </a:p>
        </p:txBody>
      </p:sp>
      <p:sp>
        <p:nvSpPr>
          <p:cNvPr id="10" name="TextBox 9"/>
          <p:cNvSpPr txBox="1"/>
          <p:nvPr/>
        </p:nvSpPr>
        <p:spPr>
          <a:xfrm>
            <a:off x="4991096" y="1337523"/>
            <a:ext cx="2592288" cy="369332"/>
          </a:xfrm>
          <a:prstGeom prst="rect">
            <a:avLst/>
          </a:prstGeom>
          <a:noFill/>
        </p:spPr>
        <p:txBody>
          <a:bodyPr wrap="square" rtlCol="0">
            <a:spAutoFit/>
          </a:bodyPr>
          <a:lstStyle/>
          <a:p>
            <a:r>
              <a:rPr lang="en-GB" dirty="0"/>
              <a:t>Screen shot from hour 5</a:t>
            </a:r>
          </a:p>
        </p:txBody>
      </p:sp>
      <p:sp>
        <p:nvSpPr>
          <p:cNvPr id="11" name="TextBox 10"/>
          <p:cNvSpPr txBox="1"/>
          <p:nvPr/>
        </p:nvSpPr>
        <p:spPr>
          <a:xfrm>
            <a:off x="872011" y="3993953"/>
            <a:ext cx="2592288" cy="369332"/>
          </a:xfrm>
          <a:prstGeom prst="rect">
            <a:avLst/>
          </a:prstGeom>
          <a:noFill/>
        </p:spPr>
        <p:txBody>
          <a:bodyPr wrap="square" rtlCol="0">
            <a:spAutoFit/>
          </a:bodyPr>
          <a:lstStyle/>
          <a:p>
            <a:r>
              <a:rPr lang="en-GB" dirty="0"/>
              <a:t>Screen shot from hour 6</a:t>
            </a:r>
          </a:p>
        </p:txBody>
      </p:sp>
      <p:sp>
        <p:nvSpPr>
          <p:cNvPr id="12" name="TextBox 11"/>
          <p:cNvSpPr txBox="1"/>
          <p:nvPr/>
        </p:nvSpPr>
        <p:spPr>
          <a:xfrm>
            <a:off x="4788024" y="3928718"/>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14" name="TextBox 13"/>
          <p:cNvSpPr txBox="1"/>
          <p:nvPr/>
        </p:nvSpPr>
        <p:spPr>
          <a:xfrm>
            <a:off x="4991096" y="4029085"/>
            <a:ext cx="2592288" cy="369332"/>
          </a:xfrm>
          <a:prstGeom prst="rect">
            <a:avLst/>
          </a:prstGeom>
          <a:noFill/>
        </p:spPr>
        <p:txBody>
          <a:bodyPr wrap="square" rtlCol="0">
            <a:spAutoFit/>
          </a:bodyPr>
          <a:lstStyle/>
          <a:p>
            <a:r>
              <a:rPr lang="en-GB" dirty="0"/>
              <a:t>Screen shot from hour 7</a:t>
            </a:r>
          </a:p>
        </p:txBody>
      </p:sp>
    </p:spTree>
    <p:extLst>
      <p:ext uri="{BB962C8B-B14F-4D97-AF65-F5344CB8AC3E}">
        <p14:creationId xmlns:p14="http://schemas.microsoft.com/office/powerpoint/2010/main" val="3163947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661248"/>
            <a:ext cx="8229600" cy="1008111"/>
          </a:xfrm>
        </p:spPr>
        <p:txBody>
          <a:bodyPr>
            <a:normAutofit lnSpcReduction="10000"/>
          </a:bodyPr>
          <a:lstStyle/>
          <a:p>
            <a:pPr marL="0" indent="0">
              <a:buNone/>
            </a:pPr>
            <a:r>
              <a:rPr lang="en-GB" sz="6600" dirty="0"/>
              <a:t>Initial Photoshoots </a:t>
            </a:r>
          </a:p>
        </p:txBody>
      </p:sp>
    </p:spTree>
    <p:extLst>
      <p:ext uri="{BB962C8B-B14F-4D97-AF65-F5344CB8AC3E}">
        <p14:creationId xmlns:p14="http://schemas.microsoft.com/office/powerpoint/2010/main" val="342655095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a:t>Stages of outcome </a:t>
            </a:r>
          </a:p>
        </p:txBody>
      </p:sp>
      <p:sp>
        <p:nvSpPr>
          <p:cNvPr id="5" name="TextBox 4"/>
          <p:cNvSpPr txBox="1"/>
          <p:nvPr/>
        </p:nvSpPr>
        <p:spPr>
          <a:xfrm>
            <a:off x="4788024" y="3926288"/>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TextBox 5"/>
          <p:cNvSpPr txBox="1"/>
          <p:nvPr/>
        </p:nvSpPr>
        <p:spPr>
          <a:xfrm>
            <a:off x="755576" y="3928718"/>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7" name="TextBox 6"/>
          <p:cNvSpPr txBox="1"/>
          <p:nvPr/>
        </p:nvSpPr>
        <p:spPr>
          <a:xfrm>
            <a:off x="4788024" y="1196751"/>
            <a:ext cx="3528392" cy="2585323"/>
          </a:xfrm>
          <a:prstGeom prst="rect">
            <a:avLst/>
          </a:prstGeom>
          <a:noFill/>
          <a:ln>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8" name="TextBox 7"/>
          <p:cNvSpPr txBox="1"/>
          <p:nvPr/>
        </p:nvSpPr>
        <p:spPr>
          <a:xfrm>
            <a:off x="755576" y="1201521"/>
            <a:ext cx="3528392" cy="1477328"/>
          </a:xfrm>
          <a:prstGeom prst="rect">
            <a:avLst/>
          </a:prstGeom>
          <a:solidFill>
            <a:srgbClr val="FFFFCC"/>
          </a:solidFill>
          <a:ln>
            <a:solidFill>
              <a:schemeClr val="tx1"/>
            </a:solidFill>
          </a:ln>
        </p:spPr>
        <p:txBody>
          <a:bodyPr wrap="square" rtlCol="0">
            <a:spAutoFit/>
          </a:bodyPr>
          <a:lstStyle/>
          <a:p>
            <a:pPr marL="285750" indent="-285750">
              <a:buFont typeface="Arial" panose="020B0604020202020204" pitchFamily="34" charset="0"/>
              <a:buChar char="•"/>
            </a:pPr>
            <a:r>
              <a:rPr lang="en-GB" dirty="0"/>
              <a:t>Have you changed/ developed anything at this point?</a:t>
            </a:r>
          </a:p>
          <a:p>
            <a:pPr marL="285750" indent="-285750">
              <a:buFont typeface="Arial" panose="020B0604020202020204" pitchFamily="34" charset="0"/>
              <a:buChar char="•"/>
            </a:pPr>
            <a:r>
              <a:rPr lang="en-GB" dirty="0"/>
              <a:t>What do you need to do to ensure the most successful outcome?</a:t>
            </a:r>
          </a:p>
        </p:txBody>
      </p:sp>
      <p:sp>
        <p:nvSpPr>
          <p:cNvPr id="9" name="TextBox 8"/>
          <p:cNvSpPr txBox="1"/>
          <p:nvPr/>
        </p:nvSpPr>
        <p:spPr>
          <a:xfrm>
            <a:off x="4956746" y="4077072"/>
            <a:ext cx="2592288" cy="369332"/>
          </a:xfrm>
          <a:prstGeom prst="rect">
            <a:avLst/>
          </a:prstGeom>
          <a:noFill/>
        </p:spPr>
        <p:txBody>
          <a:bodyPr wrap="square" rtlCol="0">
            <a:spAutoFit/>
          </a:bodyPr>
          <a:lstStyle/>
          <a:p>
            <a:r>
              <a:rPr lang="en-GB" dirty="0"/>
              <a:t>Screen shot from hour 10</a:t>
            </a:r>
          </a:p>
        </p:txBody>
      </p:sp>
      <p:sp>
        <p:nvSpPr>
          <p:cNvPr id="10" name="TextBox 9"/>
          <p:cNvSpPr txBox="1"/>
          <p:nvPr/>
        </p:nvSpPr>
        <p:spPr>
          <a:xfrm>
            <a:off x="4991096" y="1337523"/>
            <a:ext cx="2592288" cy="369332"/>
          </a:xfrm>
          <a:prstGeom prst="rect">
            <a:avLst/>
          </a:prstGeom>
          <a:noFill/>
        </p:spPr>
        <p:txBody>
          <a:bodyPr wrap="square" rtlCol="0">
            <a:spAutoFit/>
          </a:bodyPr>
          <a:lstStyle/>
          <a:p>
            <a:r>
              <a:rPr lang="en-GB" dirty="0"/>
              <a:t>Screen shot from hour 8</a:t>
            </a:r>
          </a:p>
        </p:txBody>
      </p:sp>
      <p:sp>
        <p:nvSpPr>
          <p:cNvPr id="11" name="TextBox 10"/>
          <p:cNvSpPr txBox="1"/>
          <p:nvPr/>
        </p:nvSpPr>
        <p:spPr>
          <a:xfrm>
            <a:off x="872011" y="3993953"/>
            <a:ext cx="2592288" cy="369332"/>
          </a:xfrm>
          <a:prstGeom prst="rect">
            <a:avLst/>
          </a:prstGeom>
          <a:noFill/>
        </p:spPr>
        <p:txBody>
          <a:bodyPr wrap="square" rtlCol="0">
            <a:spAutoFit/>
          </a:bodyPr>
          <a:lstStyle/>
          <a:p>
            <a:r>
              <a:rPr lang="en-GB" dirty="0"/>
              <a:t>Screen shot from hour 9</a:t>
            </a:r>
          </a:p>
        </p:txBody>
      </p:sp>
    </p:spTree>
    <p:extLst>
      <p:ext uri="{BB962C8B-B14F-4D97-AF65-F5344CB8AC3E}">
        <p14:creationId xmlns:p14="http://schemas.microsoft.com/office/powerpoint/2010/main" val="155316180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Outcome Image</a:t>
            </a:r>
          </a:p>
        </p:txBody>
      </p:sp>
      <p:sp>
        <p:nvSpPr>
          <p:cNvPr id="4" name="TextBox 3"/>
          <p:cNvSpPr txBox="1"/>
          <p:nvPr/>
        </p:nvSpPr>
        <p:spPr>
          <a:xfrm>
            <a:off x="5724128" y="6324557"/>
            <a:ext cx="3066396" cy="369332"/>
          </a:xfrm>
          <a:prstGeom prst="rect">
            <a:avLst/>
          </a:prstGeom>
          <a:solidFill>
            <a:srgbClr val="FFFFCC"/>
          </a:solidFill>
          <a:ln>
            <a:solidFill>
              <a:schemeClr val="tx1"/>
            </a:solidFill>
          </a:ln>
        </p:spPr>
        <p:txBody>
          <a:bodyPr wrap="square" rtlCol="0">
            <a:spAutoFit/>
          </a:bodyPr>
          <a:lstStyle/>
          <a:p>
            <a:r>
              <a:rPr lang="en-GB" dirty="0"/>
              <a:t>Insert final outcome image </a:t>
            </a:r>
          </a:p>
        </p:txBody>
      </p:sp>
    </p:spTree>
    <p:extLst>
      <p:ext uri="{BB962C8B-B14F-4D97-AF65-F5344CB8AC3E}">
        <p14:creationId xmlns:p14="http://schemas.microsoft.com/office/powerpoint/2010/main" val="17431609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653136"/>
            <a:ext cx="8892480" cy="2204864"/>
          </a:xfrm>
        </p:spPr>
        <p:txBody>
          <a:bodyPr>
            <a:normAutofit lnSpcReduction="10000"/>
          </a:bodyPr>
          <a:lstStyle/>
          <a:p>
            <a:pPr marL="0" indent="0">
              <a:buNone/>
            </a:pPr>
            <a:r>
              <a:rPr lang="en-GB" sz="6600" dirty="0"/>
              <a:t>Outcome Development: </a:t>
            </a:r>
          </a:p>
          <a:p>
            <a:pPr marL="0" indent="0">
              <a:buNone/>
            </a:pPr>
            <a:r>
              <a:rPr lang="en-GB" sz="6600" dirty="0"/>
              <a:t>Evaluation</a:t>
            </a:r>
          </a:p>
        </p:txBody>
      </p:sp>
    </p:spTree>
    <p:extLst>
      <p:ext uri="{BB962C8B-B14F-4D97-AF65-F5344CB8AC3E}">
        <p14:creationId xmlns:p14="http://schemas.microsoft.com/office/powerpoint/2010/main" val="40292803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540" y="260648"/>
            <a:ext cx="2149887" cy="2754600"/>
          </a:xfrm>
          <a:prstGeom prst="rect">
            <a:avLst/>
          </a:prstGeom>
          <a:noFill/>
          <a:ln>
            <a:solidFill>
              <a:schemeClr val="tx1"/>
            </a:solidFill>
          </a:ln>
        </p:spPr>
        <p:txBody>
          <a:bodyPr wrap="square" rtlCol="0">
            <a:spAutoFit/>
          </a:bodyPr>
          <a:lstStyle/>
          <a:p>
            <a:r>
              <a:rPr lang="en-GB" dirty="0"/>
              <a:t>1: Question</a:t>
            </a:r>
          </a:p>
          <a:p>
            <a:pPr marL="171450" indent="-171450">
              <a:buFont typeface="Arial" panose="020B0604020202020204" pitchFamily="34" charset="0"/>
              <a:buChar char="•"/>
            </a:pPr>
            <a:r>
              <a:rPr lang="en-GB" dirty="0"/>
              <a:t>How does your outcome clearly link to your original question?</a:t>
            </a:r>
          </a:p>
          <a:p>
            <a:pPr marL="171450" indent="-171450">
              <a:buFont typeface="Arial" panose="020B0604020202020204" pitchFamily="34" charset="0"/>
              <a:buChar char="•"/>
            </a:pPr>
            <a:r>
              <a:rPr lang="en-GB" dirty="0"/>
              <a:t>how clearly do you think you think your outcome links to it?</a:t>
            </a:r>
          </a:p>
          <a:p>
            <a:pPr marL="171450" indent="-171450">
              <a:buFont typeface="Arial" panose="020B0604020202020204" pitchFamily="34" charset="0"/>
              <a:buChar char="•"/>
            </a:pPr>
            <a:endParaRPr lang="en-GB" sz="1100" dirty="0"/>
          </a:p>
        </p:txBody>
      </p:sp>
      <p:sp>
        <p:nvSpPr>
          <p:cNvPr id="35" name="TextBox 34"/>
          <p:cNvSpPr txBox="1"/>
          <p:nvPr/>
        </p:nvSpPr>
        <p:spPr>
          <a:xfrm>
            <a:off x="6614863" y="287781"/>
            <a:ext cx="2349625" cy="2954655"/>
          </a:xfrm>
          <a:prstGeom prst="rect">
            <a:avLst/>
          </a:prstGeom>
          <a:noFill/>
          <a:ln>
            <a:solidFill>
              <a:schemeClr val="tx1"/>
            </a:solidFill>
          </a:ln>
        </p:spPr>
        <p:txBody>
          <a:bodyPr wrap="square" rtlCol="0">
            <a:spAutoFit/>
          </a:bodyPr>
          <a:lstStyle/>
          <a:p>
            <a:r>
              <a:rPr lang="en-GB" dirty="0"/>
              <a:t>2: Theme/idea</a:t>
            </a:r>
          </a:p>
          <a:p>
            <a:pPr marL="285750" indent="-285750">
              <a:buFont typeface="Arial" panose="020B0604020202020204" pitchFamily="34" charset="0"/>
              <a:buChar char="•"/>
            </a:pPr>
            <a:r>
              <a:rPr lang="en-GB" sz="1400" dirty="0"/>
              <a:t>Which of your research photographers most links to the ideas/ theme behind your outcome? Why/ how?</a:t>
            </a:r>
          </a:p>
          <a:p>
            <a:pPr marL="285750" indent="-285750">
              <a:buFont typeface="Arial" panose="020B0604020202020204" pitchFamily="34" charset="0"/>
              <a:buChar char="•"/>
            </a:pPr>
            <a:r>
              <a:rPr lang="en-GB" sz="1400" dirty="0"/>
              <a:t>How did you go about making the themes/ ideas link?</a:t>
            </a:r>
          </a:p>
          <a:p>
            <a:pPr marL="285750" indent="-285750">
              <a:buFont typeface="Arial" panose="020B0604020202020204" pitchFamily="34" charset="0"/>
              <a:buChar char="•"/>
            </a:pPr>
            <a:r>
              <a:rPr lang="en-GB" sz="1400" dirty="0"/>
              <a:t>What is the best example of an idea/ theme similarity between your work and theirs?</a:t>
            </a:r>
          </a:p>
        </p:txBody>
      </p:sp>
      <p:sp>
        <p:nvSpPr>
          <p:cNvPr id="36" name="TextBox 35"/>
          <p:cNvSpPr txBox="1"/>
          <p:nvPr/>
        </p:nvSpPr>
        <p:spPr>
          <a:xfrm>
            <a:off x="150540" y="3618810"/>
            <a:ext cx="2907269" cy="3139321"/>
          </a:xfrm>
          <a:prstGeom prst="rect">
            <a:avLst/>
          </a:prstGeom>
          <a:noFill/>
          <a:ln>
            <a:solidFill>
              <a:schemeClr val="tx1"/>
            </a:solidFill>
          </a:ln>
        </p:spPr>
        <p:txBody>
          <a:bodyPr wrap="square" rtlCol="0">
            <a:spAutoFit/>
          </a:bodyPr>
          <a:lstStyle/>
          <a:p>
            <a:r>
              <a:rPr lang="en-GB" dirty="0"/>
              <a:t>3: Outcome</a:t>
            </a:r>
          </a:p>
          <a:p>
            <a:pPr marL="285750" indent="-285750">
              <a:buFont typeface="Arial" panose="020B0604020202020204" pitchFamily="34" charset="0"/>
              <a:buChar char="•"/>
            </a:pPr>
            <a:r>
              <a:rPr lang="en-GB" dirty="0"/>
              <a:t>Which of your research photographers most links to the way your outcome looks? Why/ how?</a:t>
            </a:r>
          </a:p>
          <a:p>
            <a:pPr marL="285750" indent="-285750">
              <a:buFont typeface="Arial" panose="020B0604020202020204" pitchFamily="34" charset="0"/>
              <a:buChar char="•"/>
            </a:pPr>
            <a:r>
              <a:rPr lang="en-GB" dirty="0"/>
              <a:t>How did you go about making that visual link?</a:t>
            </a:r>
          </a:p>
          <a:p>
            <a:pPr marL="285750" indent="-285750">
              <a:buFont typeface="Arial" panose="020B0604020202020204" pitchFamily="34" charset="0"/>
              <a:buChar char="•"/>
            </a:pPr>
            <a:r>
              <a:rPr lang="en-GB" dirty="0"/>
              <a:t>What is the best example of a visual similarity between your work and theirs?</a:t>
            </a:r>
          </a:p>
        </p:txBody>
      </p:sp>
      <p:sp>
        <p:nvSpPr>
          <p:cNvPr id="37" name="TextBox 36"/>
          <p:cNvSpPr txBox="1"/>
          <p:nvPr/>
        </p:nvSpPr>
        <p:spPr>
          <a:xfrm>
            <a:off x="5824692" y="3895809"/>
            <a:ext cx="3139796" cy="2862322"/>
          </a:xfrm>
          <a:prstGeom prst="rect">
            <a:avLst/>
          </a:prstGeom>
          <a:noFill/>
          <a:ln>
            <a:solidFill>
              <a:schemeClr val="tx1"/>
            </a:solidFill>
          </a:ln>
        </p:spPr>
        <p:txBody>
          <a:bodyPr wrap="square" rtlCol="0">
            <a:spAutoFit/>
          </a:bodyPr>
          <a:lstStyle/>
          <a:p>
            <a:r>
              <a:rPr lang="en-GB" dirty="0"/>
              <a:t>4: Wider context</a:t>
            </a:r>
          </a:p>
          <a:p>
            <a:pPr marL="285750" indent="-285750">
              <a:buFont typeface="Arial" panose="020B0604020202020204" pitchFamily="34" charset="0"/>
              <a:buChar char="•"/>
            </a:pPr>
            <a:r>
              <a:rPr lang="en-GB" sz="1200" dirty="0"/>
              <a:t>Give at least one example of one of your research photographers that were affected by what was happening in the world when they made their work?</a:t>
            </a:r>
          </a:p>
          <a:p>
            <a:pPr marL="285750" indent="-285750">
              <a:buFont typeface="Arial" panose="020B0604020202020204" pitchFamily="34" charset="0"/>
              <a:buChar char="•"/>
            </a:pPr>
            <a:r>
              <a:rPr lang="en-GB" sz="1200" dirty="0"/>
              <a:t>What impact did it have on the work and how did this alter/ change your opinion of it?</a:t>
            </a:r>
          </a:p>
          <a:p>
            <a:pPr marL="285750" indent="-285750">
              <a:buFont typeface="Arial" panose="020B0604020202020204" pitchFamily="34" charset="0"/>
              <a:buChar char="•"/>
            </a:pPr>
            <a:r>
              <a:rPr lang="en-GB" sz="1200" dirty="0"/>
              <a:t>What was happening in the world when you made your outcome? (social/ political/ personal)</a:t>
            </a:r>
          </a:p>
          <a:p>
            <a:pPr marL="285750" indent="-285750">
              <a:buFont typeface="Arial" panose="020B0604020202020204" pitchFamily="34" charset="0"/>
              <a:buChar char="•"/>
            </a:pPr>
            <a:r>
              <a:rPr lang="en-GB" sz="1200" dirty="0"/>
              <a:t>How has this impacted the way you made your outcome and the way you want the view to see it?</a:t>
            </a:r>
          </a:p>
        </p:txBody>
      </p:sp>
      <p:sp>
        <p:nvSpPr>
          <p:cNvPr id="3" name="Rectangle 2"/>
          <p:cNvSpPr/>
          <p:nvPr/>
        </p:nvSpPr>
        <p:spPr>
          <a:xfrm>
            <a:off x="3208603" y="3744945"/>
            <a:ext cx="2467318" cy="3046988"/>
          </a:xfrm>
          <a:prstGeom prst="rect">
            <a:avLst/>
          </a:prstGeom>
          <a:ln>
            <a:solidFill>
              <a:schemeClr val="tx1"/>
            </a:solidFill>
          </a:ln>
        </p:spPr>
        <p:txBody>
          <a:bodyPr wrap="square">
            <a:spAutoFit/>
          </a:bodyPr>
          <a:lstStyle/>
          <a:p>
            <a:r>
              <a:rPr lang="en-GB" sz="1600" dirty="0"/>
              <a:t>5: Artist Opinion</a:t>
            </a:r>
          </a:p>
          <a:p>
            <a:pPr marL="285750" indent="-285750">
              <a:buFont typeface="Arial" panose="020B0604020202020204" pitchFamily="34" charset="0"/>
              <a:buChar char="•"/>
            </a:pPr>
            <a:r>
              <a:rPr lang="en-GB" sz="1600" dirty="0"/>
              <a:t>If your main photographer was able to see your work, what do you think their opinion would be? </a:t>
            </a:r>
          </a:p>
          <a:p>
            <a:pPr marL="285750" indent="-285750">
              <a:buFont typeface="Arial" panose="020B0604020202020204" pitchFamily="34" charset="0"/>
              <a:buChar char="•"/>
            </a:pPr>
            <a:r>
              <a:rPr lang="en-GB" sz="1600" dirty="0"/>
              <a:t>Do you think they would be impressed?</a:t>
            </a:r>
          </a:p>
          <a:p>
            <a:pPr marL="285750" indent="-285750">
              <a:buFont typeface="Arial" panose="020B0604020202020204" pitchFamily="34" charset="0"/>
              <a:buChar char="•"/>
            </a:pPr>
            <a:r>
              <a:rPr lang="en-GB" sz="1600" dirty="0"/>
              <a:t> Do you think they would be honoured that you are using them as an inspiration. </a:t>
            </a:r>
          </a:p>
        </p:txBody>
      </p:sp>
      <p:sp>
        <p:nvSpPr>
          <p:cNvPr id="9" name="Rectangle 8"/>
          <p:cNvSpPr/>
          <p:nvPr/>
        </p:nvSpPr>
        <p:spPr>
          <a:xfrm>
            <a:off x="5335408" y="2151298"/>
            <a:ext cx="314510" cy="400110"/>
          </a:xfrm>
          <a:prstGeom prst="rect">
            <a:avLst/>
          </a:prstGeom>
          <a:solidFill>
            <a:schemeClr val="bg1"/>
          </a:solidFill>
          <a:ln>
            <a:solidFill>
              <a:schemeClr val="tx1"/>
            </a:solidFill>
          </a:ln>
        </p:spPr>
        <p:txBody>
          <a:bodyPr wrap="none">
            <a:spAutoFit/>
          </a:bodyPr>
          <a:lstStyle/>
          <a:p>
            <a:r>
              <a:rPr lang="en-GB" sz="2000" dirty="0"/>
              <a:t>4</a:t>
            </a:r>
          </a:p>
        </p:txBody>
      </p:sp>
      <p:sp>
        <p:nvSpPr>
          <p:cNvPr id="4" name="Rectangle 3"/>
          <p:cNvSpPr/>
          <p:nvPr/>
        </p:nvSpPr>
        <p:spPr>
          <a:xfrm>
            <a:off x="2543090" y="590945"/>
            <a:ext cx="1861508" cy="25246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510692" y="590945"/>
            <a:ext cx="1861508" cy="25246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163219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8023925" y="3031801"/>
            <a:ext cx="93930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51520" y="620688"/>
            <a:ext cx="8711710" cy="5139869"/>
          </a:xfrm>
          <a:prstGeom prst="rect">
            <a:avLst/>
          </a:prstGeom>
          <a:solidFill>
            <a:schemeClr val="bg1"/>
          </a:solidFill>
          <a:ln>
            <a:solidFill>
              <a:schemeClr val="tx1"/>
            </a:solidFill>
          </a:ln>
        </p:spPr>
        <p:txBody>
          <a:bodyPr wrap="square" rtlCol="0">
            <a:spAutoFit/>
          </a:bodyPr>
          <a:lstStyle/>
          <a:p>
            <a:r>
              <a:rPr lang="en-GB" sz="2000" b="1" dirty="0">
                <a:solidFill>
                  <a:srgbClr val="FF0000"/>
                </a:solidFill>
              </a:rPr>
              <a:t>AO1 (2X Photographer studies, image analysis and trip)</a:t>
            </a:r>
          </a:p>
          <a:p>
            <a:r>
              <a:rPr lang="en-GB" sz="2000" b="1" dirty="0"/>
              <a:t>What research did you do and why? </a:t>
            </a:r>
          </a:p>
          <a:p>
            <a:pPr marL="285750" indent="-285750">
              <a:buFont typeface="Arial" panose="020B0604020202020204" pitchFamily="34" charset="0"/>
              <a:buChar char="•"/>
            </a:pPr>
            <a:r>
              <a:rPr lang="en-GB" sz="2000" dirty="0"/>
              <a:t>Explain how each photographers' work helped you? </a:t>
            </a:r>
            <a:r>
              <a:rPr lang="en-GB" sz="2000" dirty="0" err="1"/>
              <a:t>Ie</a:t>
            </a:r>
            <a:r>
              <a:rPr lang="en-GB" sz="2000" dirty="0"/>
              <a:t> subject matter, style, concept (ideas) technique</a:t>
            </a:r>
          </a:p>
          <a:p>
            <a:pPr marL="285750" indent="-285750">
              <a:buFont typeface="Arial" panose="020B0604020202020204" pitchFamily="34" charset="0"/>
              <a:buChar char="•"/>
            </a:pPr>
            <a:r>
              <a:rPr lang="en-GB" sz="2000" dirty="0"/>
              <a:t>Who was the most influential and why?</a:t>
            </a:r>
          </a:p>
          <a:p>
            <a:r>
              <a:rPr lang="en-GB" sz="2000" b="1" dirty="0"/>
              <a:t>Idea development</a:t>
            </a:r>
          </a:p>
          <a:p>
            <a:pPr marL="285750" indent="-285750">
              <a:buFont typeface="Arial" panose="020B0604020202020204" pitchFamily="34" charset="0"/>
              <a:buChar char="•"/>
            </a:pPr>
            <a:r>
              <a:rPr lang="en-GB" sz="2000" dirty="0"/>
              <a:t>What ideas have you had for this project? Which was your best and why?</a:t>
            </a:r>
          </a:p>
          <a:p>
            <a:pPr marL="285750" indent="-285750">
              <a:buFont typeface="Arial" panose="020B0604020202020204" pitchFamily="34" charset="0"/>
              <a:buChar char="•"/>
            </a:pPr>
            <a:r>
              <a:rPr lang="en-GB" sz="2000" dirty="0"/>
              <a:t>What made you decide against your other ideas?</a:t>
            </a:r>
          </a:p>
          <a:p>
            <a:pPr marL="285750" indent="-285750">
              <a:buFont typeface="Arial" panose="020B0604020202020204" pitchFamily="34" charset="0"/>
              <a:buChar char="•"/>
            </a:pPr>
            <a:r>
              <a:rPr lang="en-GB" sz="2000" dirty="0"/>
              <a:t>What message were you trying to put across to your viewer?</a:t>
            </a:r>
          </a:p>
          <a:p>
            <a:pPr marL="285750" indent="-285750">
              <a:buFont typeface="Arial" panose="020B0604020202020204" pitchFamily="34" charset="0"/>
              <a:buChar char="•"/>
            </a:pPr>
            <a:endParaRPr lang="en-GB" sz="1400" dirty="0"/>
          </a:p>
          <a:p>
            <a:r>
              <a:rPr lang="en-GB" sz="2000" b="1" dirty="0">
                <a:solidFill>
                  <a:srgbClr val="00CCFF"/>
                </a:solidFill>
              </a:rPr>
              <a:t>AO2 (Material experimentation)</a:t>
            </a:r>
          </a:p>
          <a:p>
            <a:pPr marL="285750" indent="-285750">
              <a:buFont typeface="Arial" panose="020B0604020202020204" pitchFamily="34" charset="0"/>
              <a:buChar char="•"/>
            </a:pPr>
            <a:r>
              <a:rPr lang="en-GB" sz="2000" dirty="0"/>
              <a:t>What experimentation have you done?</a:t>
            </a:r>
          </a:p>
          <a:p>
            <a:pPr marL="285750" indent="-285750">
              <a:buFont typeface="Arial" panose="020B0604020202020204" pitchFamily="34" charset="0"/>
              <a:buChar char="•"/>
            </a:pPr>
            <a:r>
              <a:rPr lang="en-GB" sz="2000" dirty="0"/>
              <a:t>Explain how it has helped you produce your final realisation/ composition.</a:t>
            </a:r>
          </a:p>
          <a:p>
            <a:pPr marL="285750" indent="-285750">
              <a:buFont typeface="Arial" panose="020B0604020202020204" pitchFamily="34" charset="0"/>
              <a:buChar char="•"/>
            </a:pPr>
            <a:endParaRPr lang="en-GB" sz="1400" dirty="0"/>
          </a:p>
          <a:p>
            <a:r>
              <a:rPr lang="en-GB" sz="2000" b="1" dirty="0">
                <a:solidFill>
                  <a:srgbClr val="00B050"/>
                </a:solidFill>
              </a:rPr>
              <a:t>AO3 (drawings, Photography and Visual research)</a:t>
            </a:r>
          </a:p>
          <a:p>
            <a:pPr marL="285750" indent="-285750">
              <a:buFont typeface="Arial" panose="020B0604020202020204" pitchFamily="34" charset="0"/>
              <a:buChar char="•"/>
            </a:pPr>
            <a:r>
              <a:rPr lang="en-GB" sz="2000" dirty="0"/>
              <a:t>What visual research (photo shoots) did you carry out?</a:t>
            </a:r>
          </a:p>
          <a:p>
            <a:pPr marL="285750" indent="-285750">
              <a:buFont typeface="Arial" panose="020B0604020202020204" pitchFamily="34" charset="0"/>
              <a:buChar char="•"/>
            </a:pPr>
            <a:r>
              <a:rPr lang="en-GB" sz="2000" dirty="0"/>
              <a:t>How have you developed your idea through each shoot?</a:t>
            </a:r>
          </a:p>
        </p:txBody>
      </p:sp>
    </p:spTree>
    <p:extLst>
      <p:ext uri="{BB962C8B-B14F-4D97-AF65-F5344CB8AC3E}">
        <p14:creationId xmlns:p14="http://schemas.microsoft.com/office/powerpoint/2010/main" val="34877461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1157" y="3244334"/>
            <a:ext cx="301686" cy="369332"/>
          </a:xfrm>
          <a:prstGeom prst="rect">
            <a:avLst/>
          </a:prstGeom>
          <a:ln>
            <a:solidFill>
              <a:schemeClr val="tx1"/>
            </a:solidFill>
          </a:ln>
        </p:spPr>
        <p:txBody>
          <a:bodyPr wrap="none">
            <a:spAutoFit/>
          </a:bodyPr>
          <a:lstStyle/>
          <a:p>
            <a:r>
              <a:rPr lang="en-GB" dirty="0"/>
              <a:t>4</a:t>
            </a:r>
          </a:p>
        </p:txBody>
      </p:sp>
      <p:sp>
        <p:nvSpPr>
          <p:cNvPr id="7" name="Rectangle 6"/>
          <p:cNvSpPr/>
          <p:nvPr/>
        </p:nvSpPr>
        <p:spPr>
          <a:xfrm>
            <a:off x="251520" y="689788"/>
            <a:ext cx="8640960" cy="4154984"/>
          </a:xfrm>
          <a:prstGeom prst="rect">
            <a:avLst/>
          </a:prstGeom>
          <a:solidFill>
            <a:schemeClr val="bg1"/>
          </a:solidFill>
          <a:ln>
            <a:solidFill>
              <a:schemeClr val="tx1"/>
            </a:solidFill>
          </a:ln>
        </p:spPr>
        <p:txBody>
          <a:bodyPr wrap="square">
            <a:spAutoFit/>
          </a:bodyPr>
          <a:lstStyle/>
          <a:p>
            <a:r>
              <a:rPr lang="en-GB" sz="2200" b="1" dirty="0">
                <a:solidFill>
                  <a:srgbClr val="7030A0"/>
                </a:solidFill>
              </a:rPr>
              <a:t>AO4 (Final idea development, planning and exam outcome)</a:t>
            </a:r>
          </a:p>
          <a:p>
            <a:pPr marL="285750" indent="-285750">
              <a:buFont typeface="Arial" panose="020B0604020202020204" pitchFamily="34" charset="0"/>
              <a:buChar char="•"/>
            </a:pPr>
            <a:r>
              <a:rPr lang="en-GB" sz="2200" dirty="0"/>
              <a:t>Explain why you decided to use your final composition and media?</a:t>
            </a:r>
          </a:p>
          <a:p>
            <a:pPr marL="285750" indent="-285750">
              <a:buFont typeface="Arial" panose="020B0604020202020204" pitchFamily="34" charset="0"/>
              <a:buChar char="•"/>
            </a:pPr>
            <a:r>
              <a:rPr lang="en-GB" sz="2200" dirty="0"/>
              <a:t>Have you made any changes/ improvements to your ideas or original plans? Is so, give reasons why.</a:t>
            </a:r>
          </a:p>
          <a:p>
            <a:pPr marL="285750" indent="-285750">
              <a:buFont typeface="Arial" panose="020B0604020202020204" pitchFamily="34" charset="0"/>
              <a:buChar char="•"/>
            </a:pPr>
            <a:r>
              <a:rPr lang="en-GB" sz="2200" dirty="0"/>
              <a:t>Explain how you overcame any problems/ tricky bits that you had.</a:t>
            </a:r>
          </a:p>
          <a:p>
            <a:pPr marL="285750" indent="-285750">
              <a:buFont typeface="Arial" panose="020B0604020202020204" pitchFamily="34" charset="0"/>
              <a:buChar char="•"/>
            </a:pPr>
            <a:r>
              <a:rPr lang="en-GB" sz="2200" dirty="0"/>
              <a:t>Has your project been a success? Has it turned out how you wanted it to?</a:t>
            </a:r>
          </a:p>
          <a:p>
            <a:pPr marL="285750" indent="-285750">
              <a:buFont typeface="Arial" panose="020B0604020202020204" pitchFamily="34" charset="0"/>
              <a:buChar char="•"/>
            </a:pPr>
            <a:r>
              <a:rPr lang="en-GB" sz="2200" dirty="0"/>
              <a:t>Does your final realisation express the ideas you wanted it to? If it was </a:t>
            </a:r>
          </a:p>
          <a:p>
            <a:r>
              <a:rPr lang="en-GB" sz="2200" dirty="0"/>
              <a:t>designed for a purpose, does it work?</a:t>
            </a:r>
          </a:p>
          <a:p>
            <a:pPr marL="285750" indent="-285750">
              <a:buFont typeface="Arial" panose="020B0604020202020204" pitchFamily="34" charset="0"/>
              <a:buChar char="•"/>
            </a:pPr>
            <a:r>
              <a:rPr lang="en-GB" sz="2200" dirty="0"/>
              <a:t>Would you change anything if you did this project again?</a:t>
            </a:r>
          </a:p>
          <a:p>
            <a:pPr marL="285750" indent="-285750">
              <a:buFont typeface="Arial" panose="020B0604020202020204" pitchFamily="34" charset="0"/>
              <a:buChar char="•"/>
            </a:pPr>
            <a:r>
              <a:rPr lang="en-GB" sz="2200" dirty="0"/>
              <a:t>If you were to develop it further, what would you do and why? </a:t>
            </a:r>
            <a:r>
              <a:rPr lang="en-GB" sz="2200" dirty="0" err="1"/>
              <a:t>Ie</a:t>
            </a:r>
            <a:r>
              <a:rPr lang="en-GB" sz="2200" dirty="0"/>
              <a:t> consider 3D</a:t>
            </a:r>
          </a:p>
        </p:txBody>
      </p:sp>
    </p:spTree>
    <p:extLst>
      <p:ext uri="{BB962C8B-B14F-4D97-AF65-F5344CB8AC3E}">
        <p14:creationId xmlns:p14="http://schemas.microsoft.com/office/powerpoint/2010/main" val="7347459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9F53F4-871F-F8BD-45B5-2950435B1C58}"/>
              </a:ext>
            </a:extLst>
          </p:cNvPr>
          <p:cNvSpPr>
            <a:spLocks noGrp="1"/>
          </p:cNvSpPr>
          <p:nvPr>
            <p:ph idx="1"/>
          </p:nvPr>
        </p:nvSpPr>
        <p:spPr>
          <a:xfrm>
            <a:off x="457200" y="1124744"/>
            <a:ext cx="8229600" cy="5001419"/>
          </a:xfrm>
        </p:spPr>
        <p:txBody>
          <a:bodyPr>
            <a:normAutofit fontScale="92500" lnSpcReduction="20000"/>
          </a:bodyPr>
          <a:lstStyle/>
          <a:p>
            <a:pPr marL="0" indent="0">
              <a:buNone/>
            </a:pPr>
            <a:r>
              <a:rPr lang="en-GB" sz="2800" dirty="0">
                <a:solidFill>
                  <a:srgbClr val="0088CE"/>
                </a:solidFill>
                <a:latin typeface="Arial" panose="020B0604020202020204" pitchFamily="34" charset="0"/>
                <a:cs typeface="Arial" panose="020B0604020202020204" pitchFamily="34" charset="0"/>
              </a:rPr>
              <a:t>Art</a:t>
            </a:r>
          </a:p>
          <a:p>
            <a:pPr marL="0" indent="0">
              <a:buNone/>
            </a:pPr>
            <a:endParaRPr lang="en-GB" sz="2800" dirty="0">
              <a:solidFill>
                <a:srgbClr val="0088CE"/>
              </a:solidFill>
              <a:latin typeface="Arial" panose="020B0604020202020204" pitchFamily="34" charset="0"/>
              <a:cs typeface="Arial" panose="020B0604020202020204" pitchFamily="34" charset="0"/>
            </a:endParaRPr>
          </a:p>
          <a:p>
            <a:pPr marL="0" indent="0">
              <a:buNone/>
            </a:pPr>
            <a:r>
              <a:rPr lang="en-GB" sz="1900" dirty="0">
                <a:solidFill>
                  <a:srgbClr val="0088CE"/>
                </a:solidFill>
                <a:latin typeface="Arial" panose="020B0604020202020204" pitchFamily="34" charset="0"/>
                <a:cs typeface="Arial" panose="020B0604020202020204" pitchFamily="34" charset="0"/>
                <a:hlinkClick r:id="rId2"/>
              </a:rPr>
              <a:t>Jayne.stillman@hants.gov.uk</a:t>
            </a:r>
            <a:endParaRPr lang="en-GB" sz="1900" dirty="0">
              <a:solidFill>
                <a:srgbClr val="0088CE"/>
              </a:solidFill>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marR="0" lvl="0" indent="0" algn="l" defTabSz="914400" rtl="0" eaLnBrk="1" fontAlgn="auto" latinLnBrk="0" hangingPunct="1">
              <a:lnSpc>
                <a:spcPct val="100000"/>
              </a:lnSpc>
              <a:spcBef>
                <a:spcPts val="700"/>
              </a:spcBef>
              <a:spcAft>
                <a:spcPts val="0"/>
              </a:spcAft>
              <a:buClrTx/>
              <a:buSzTx/>
              <a:buFont typeface="Arial" panose="020B0604020202020204" pitchFamily="34" charset="0"/>
              <a:buNone/>
              <a:tabLst>
                <a:tab pos="2865755" algn="ctr"/>
                <a:tab pos="5731510" algn="r"/>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700"/>
              </a:spcBef>
              <a:spcAft>
                <a:spcPts val="0"/>
              </a:spcAft>
              <a:buClrTx/>
              <a:buSzTx/>
              <a:buFont typeface="Arial" panose="020B0604020202020204" pitchFamily="34" charset="0"/>
              <a:buNone/>
              <a:tabLst>
                <a:tab pos="2865755" algn="ctr"/>
                <a:tab pos="5731510" algn="r"/>
              </a:tabLst>
              <a:defRPr/>
            </a:pPr>
            <a:endParaRPr lang="en-GB" sz="16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700"/>
              </a:spcBef>
              <a:spcAft>
                <a:spcPts val="0"/>
              </a:spcAft>
              <a:buClrTx/>
              <a:buSzTx/>
              <a:buFont typeface="Arial" panose="020B0604020202020204" pitchFamily="34" charset="0"/>
              <a:buNone/>
              <a:tabLst>
                <a:tab pos="2865755" algn="ctr"/>
                <a:tab pos="5731510" algn="r"/>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For further details on the full range of services available please contact us using the following email:</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700"/>
              </a:spcBef>
              <a:spcAft>
                <a:spcPts val="0"/>
              </a:spcAft>
              <a:buClrTx/>
              <a:buSzTx/>
              <a:buFont typeface="Arial" panose="020B0604020202020204" pitchFamily="34" charset="0"/>
              <a:buNone/>
              <a:tabLst>
                <a:tab pos="2865755" algn="ctr"/>
                <a:tab pos="5731510" algn="r"/>
              </a:tabLst>
              <a:defRPr/>
            </a:pPr>
            <a:r>
              <a:rPr kumimoji="0" lang="en-GB" sz="16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3"/>
              </a:rPr>
              <a:t>htlcdev@hants.gov.uk</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
        <p:nvSpPr>
          <p:cNvPr id="6" name="Text Box 2">
            <a:extLst>
              <a:ext uri="{FF2B5EF4-FFF2-40B4-BE49-F238E27FC236}">
                <a16:creationId xmlns:a16="http://schemas.microsoft.com/office/drawing/2014/main" id="{AAD52671-FA6B-FCB8-14A1-DA792E140926}"/>
              </a:ext>
            </a:extLst>
          </p:cNvPr>
          <p:cNvSpPr txBox="1">
            <a:spLocks noGrp="1" noChangeArrowheads="1"/>
          </p:cNvSpPr>
          <p:nvPr>
            <p:ph type="title"/>
          </p:nvPr>
        </p:nvSpPr>
        <p:spPr bwMode="auto">
          <a:xfrm>
            <a:off x="-2705" y="0"/>
            <a:ext cx="3960440" cy="36004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l"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7" name="Picture 6">
            <a:extLst>
              <a:ext uri="{FF2B5EF4-FFF2-40B4-BE49-F238E27FC236}">
                <a16:creationId xmlns:a16="http://schemas.microsoft.com/office/drawing/2014/main" id="{7A8EC0B7-1A22-78ED-E12E-57BA8B46D17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Tree>
    <p:extLst>
      <p:ext uri="{BB962C8B-B14F-4D97-AF65-F5344CB8AC3E}">
        <p14:creationId xmlns:p14="http://schemas.microsoft.com/office/powerpoint/2010/main" val="214436739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BD3E1-1AA6-3955-0E1E-1F6DD53A5BBC}"/>
              </a:ext>
            </a:extLst>
          </p:cNvPr>
          <p:cNvSpPr>
            <a:spLocks noGrp="1"/>
          </p:cNvSpPr>
          <p:nvPr>
            <p:ph type="title"/>
          </p:nvPr>
        </p:nvSpPr>
        <p:spPr/>
        <p:txBody>
          <a:bodyPr>
            <a:normAutofit/>
          </a:bodyPr>
          <a:lstStyle/>
          <a:p>
            <a:pPr algn="l"/>
            <a:r>
              <a:rPr lang="en-GB" sz="2800" b="1" dirty="0">
                <a:solidFill>
                  <a:srgbClr val="0088CE"/>
                </a:solidFill>
                <a:latin typeface="Arial" panose="020B0604020202020204" pitchFamily="34" charset="0"/>
                <a:cs typeface="Arial" panose="020B0604020202020204" pitchFamily="34" charset="0"/>
              </a:rPr>
              <a:t>Upcoming courses</a:t>
            </a:r>
            <a:endParaRPr lang="en-GB" sz="2800" dirty="0"/>
          </a:p>
        </p:txBody>
      </p:sp>
      <p:sp>
        <p:nvSpPr>
          <p:cNvPr id="3" name="Content Placeholder 2">
            <a:extLst>
              <a:ext uri="{FF2B5EF4-FFF2-40B4-BE49-F238E27FC236}">
                <a16:creationId xmlns:a16="http://schemas.microsoft.com/office/drawing/2014/main" id="{DF0D7CDF-D7F4-29FE-6698-96EC28140D2A}"/>
              </a:ext>
            </a:extLst>
          </p:cNvPr>
          <p:cNvSpPr>
            <a:spLocks noGrp="1"/>
          </p:cNvSpPr>
          <p:nvPr>
            <p:ph idx="1"/>
          </p:nvPr>
        </p:nvSpPr>
        <p:spPr/>
        <p:txBody>
          <a:bodyPr>
            <a:normAutofit/>
          </a:bodyPr>
          <a:lstStyle/>
          <a:p>
            <a:pPr marL="0" indent="0">
              <a:buNone/>
            </a:pPr>
            <a:r>
              <a:rPr lang="en-GB" sz="1400" dirty="0">
                <a:latin typeface="Arial" panose="020B0604020202020204" pitchFamily="34" charset="0"/>
                <a:cs typeface="Arial" panose="020B0604020202020204" pitchFamily="34" charset="0"/>
              </a:rPr>
              <a:t>Keep up-to-date with our learning opportunities for each subject through our Upcoming Course pages linked below.  To browse the full catalogue of learning offers, visit our new Learning Zone.  Full details of how to access the site to make a booking are provided </a:t>
            </a:r>
            <a:r>
              <a:rPr lang="en-GB" sz="1400" u="sng" dirty="0">
                <a:latin typeface="Arial" panose="020B0604020202020204" pitchFamily="34" charset="0"/>
                <a:cs typeface="Arial" panose="020B0604020202020204" pitchFamily="34" charset="0"/>
                <a:hlinkClick r:id="rId2"/>
              </a:rPr>
              <a:t>here</a:t>
            </a:r>
            <a:r>
              <a:rPr lang="en-GB" sz="1400" dirty="0">
                <a:latin typeface="Arial" panose="020B0604020202020204" pitchFamily="34" charset="0"/>
                <a:cs typeface="Arial" panose="020B0604020202020204" pitchFamily="34" charset="0"/>
              </a:rPr>
              <a:t>.</a:t>
            </a:r>
          </a:p>
          <a:p>
            <a:pPr marL="0" indent="0">
              <a:buNone/>
            </a:pPr>
            <a:r>
              <a:rPr lang="en-GB" sz="1400" dirty="0">
                <a:latin typeface="Arial" panose="020B0604020202020204" pitchFamily="34" charset="0"/>
                <a:cs typeface="Arial" panose="020B0604020202020204" pitchFamily="34" charset="0"/>
              </a:rPr>
              <a:t> </a:t>
            </a:r>
          </a:p>
          <a:p>
            <a:pPr lvl="0">
              <a:spcBef>
                <a:spcPts val="0"/>
              </a:spcBef>
            </a:pPr>
            <a:r>
              <a:rPr lang="en-GB" sz="1400" u="sng" dirty="0">
                <a:latin typeface="Arial" panose="020B0604020202020204" pitchFamily="34" charset="0"/>
                <a:cs typeface="Arial" panose="020B0604020202020204" pitchFamily="34" charset="0"/>
                <a:hlinkClick r:id="rId3"/>
              </a:rPr>
              <a:t>English</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4"/>
              </a:rPr>
              <a:t>Maths</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5"/>
              </a:rPr>
              <a:t>Science</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6"/>
              </a:rPr>
              <a:t>Geography</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7"/>
              </a:rPr>
              <a:t>RE</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8"/>
              </a:rPr>
              <a:t>History</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9"/>
              </a:rPr>
              <a:t>Leadership</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10"/>
              </a:rPr>
              <a:t>Computing</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11"/>
              </a:rPr>
              <a:t>Art</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12"/>
              </a:rPr>
              <a:t>D&amp;T</a:t>
            </a:r>
            <a:r>
              <a:rPr lang="en-GB" sz="1400" dirty="0">
                <a:latin typeface="Arial" panose="020B0604020202020204" pitchFamily="34" charset="0"/>
                <a:cs typeface="Arial" panose="020B0604020202020204" pitchFamily="34" charset="0"/>
              </a:rPr>
              <a:t> </a:t>
            </a:r>
          </a:p>
          <a:p>
            <a:pPr lvl="0">
              <a:spcBef>
                <a:spcPts val="0"/>
              </a:spcBef>
            </a:pPr>
            <a:r>
              <a:rPr lang="en-GB" sz="1400" u="sng" dirty="0">
                <a:latin typeface="Arial" panose="020B0604020202020204" pitchFamily="34" charset="0"/>
                <a:cs typeface="Arial" panose="020B0604020202020204" pitchFamily="34" charset="0"/>
                <a:hlinkClick r:id="rId13"/>
              </a:rPr>
              <a:t>Assessment</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14"/>
              </a:rPr>
              <a:t>Support Staff</a:t>
            </a:r>
            <a:endParaRPr lang="en-GB" sz="1400" dirty="0">
              <a:latin typeface="Arial" panose="020B0604020202020204" pitchFamily="34" charset="0"/>
              <a:cs typeface="Arial" panose="020B0604020202020204" pitchFamily="34" charset="0"/>
            </a:endParaRPr>
          </a:p>
          <a:p>
            <a:pPr lvl="0">
              <a:spcBef>
                <a:spcPts val="0"/>
              </a:spcBef>
            </a:pPr>
            <a:r>
              <a:rPr lang="en-GB" sz="1400" u="sng" dirty="0">
                <a:latin typeface="Arial" panose="020B0604020202020204" pitchFamily="34" charset="0"/>
                <a:cs typeface="Arial" panose="020B0604020202020204" pitchFamily="34" charset="0"/>
                <a:hlinkClick r:id="rId15"/>
              </a:rPr>
              <a:t>SEN</a:t>
            </a:r>
            <a:endParaRPr lang="en-GB" sz="1400" dirty="0"/>
          </a:p>
        </p:txBody>
      </p:sp>
      <p:pic>
        <p:nvPicPr>
          <p:cNvPr id="4" name="Picture 3">
            <a:extLst>
              <a:ext uri="{FF2B5EF4-FFF2-40B4-BE49-F238E27FC236}">
                <a16:creationId xmlns:a16="http://schemas.microsoft.com/office/drawing/2014/main" id="{E09CC38F-0959-87FA-FD12-F345BCE36476}"/>
              </a:ext>
            </a:extLst>
          </p:cNvPr>
          <p:cNvPicPr/>
          <p:nvPr/>
        </p:nvPicPr>
        <p:blipFill>
          <a:blip r:embed="rId16">
            <a:extLst>
              <a:ext uri="{28A0092B-C50C-407E-A947-70E740481C1C}">
                <a14:useLocalDpi xmlns:a14="http://schemas.microsoft.com/office/drawing/2010/main" val="0"/>
              </a:ext>
            </a:extLst>
          </a:blip>
          <a:srcRect/>
          <a:stretch>
            <a:fillRect/>
          </a:stretch>
        </p:blipFill>
        <p:spPr bwMode="auto">
          <a:xfrm>
            <a:off x="7008851" y="0"/>
            <a:ext cx="2139950" cy="835025"/>
          </a:xfrm>
          <a:prstGeom prst="rect">
            <a:avLst/>
          </a:prstGeom>
          <a:noFill/>
        </p:spPr>
      </p:pic>
      <p:sp>
        <p:nvSpPr>
          <p:cNvPr id="5" name="Text Box 2">
            <a:extLst>
              <a:ext uri="{FF2B5EF4-FFF2-40B4-BE49-F238E27FC236}">
                <a16:creationId xmlns:a16="http://schemas.microsoft.com/office/drawing/2014/main" id="{20C8382F-1D5A-9F7B-6B99-5A9C44C9DAC1}"/>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65B6D4F8-8CD6-5650-519C-EA9CD9AAE0CA}"/>
              </a:ext>
            </a:extLst>
          </p:cNvPr>
          <p:cNvPicPr/>
          <p:nvPr/>
        </p:nvPicPr>
        <p:blipFill>
          <a:blip r:embed="rId17">
            <a:extLst>
              <a:ext uri="{28A0092B-C50C-407E-A947-70E740481C1C}">
                <a14:useLocalDpi xmlns:a14="http://schemas.microsoft.com/office/drawing/2010/main" val="0"/>
              </a:ext>
            </a:extLst>
          </a:blip>
          <a:srcRect/>
          <a:stretch>
            <a:fillRect/>
          </a:stretch>
        </p:blipFill>
        <p:spPr bwMode="auto">
          <a:xfrm>
            <a:off x="7103148" y="6308725"/>
            <a:ext cx="1951355" cy="504825"/>
          </a:xfrm>
          <a:prstGeom prst="rect">
            <a:avLst/>
          </a:prstGeom>
          <a:noFill/>
          <a:ln>
            <a:noFill/>
          </a:ln>
        </p:spPr>
      </p:pic>
    </p:spTree>
    <p:extLst>
      <p:ext uri="{BB962C8B-B14F-4D97-AF65-F5344CB8AC3E}">
        <p14:creationId xmlns:p14="http://schemas.microsoft.com/office/powerpoint/2010/main" val="265477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Shoot Day </a:t>
            </a:r>
          </a:p>
        </p:txBody>
      </p:sp>
      <p:sp>
        <p:nvSpPr>
          <p:cNvPr id="4" name="Rectangle 3"/>
          <p:cNvSpPr/>
          <p:nvPr/>
        </p:nvSpPr>
        <p:spPr>
          <a:xfrm>
            <a:off x="433500" y="3140968"/>
            <a:ext cx="2141984" cy="2031325"/>
          </a:xfrm>
          <a:prstGeom prst="rect">
            <a:avLst/>
          </a:prstGeom>
          <a:ln>
            <a:solidFill>
              <a:schemeClr val="tx1"/>
            </a:solidFill>
          </a:ln>
        </p:spPr>
        <p:txBody>
          <a:bodyPr wrap="square">
            <a:spAutoFit/>
          </a:bodyPr>
          <a:lstStyle/>
          <a:p>
            <a:r>
              <a:rPr lang="en-GB" dirty="0"/>
              <a:t>Current ideas:</a:t>
            </a:r>
          </a:p>
          <a:p>
            <a:r>
              <a:rPr lang="en-GB" dirty="0"/>
              <a:t>Aim of shoot:</a:t>
            </a:r>
          </a:p>
          <a:p>
            <a:r>
              <a:rPr lang="en-GB" dirty="0"/>
              <a:t>Inspiration: </a:t>
            </a:r>
          </a:p>
          <a:p>
            <a:r>
              <a:rPr lang="en-GB" dirty="0"/>
              <a:t>Location:</a:t>
            </a:r>
          </a:p>
          <a:p>
            <a:r>
              <a:rPr lang="en-GB" dirty="0"/>
              <a:t>Lighting:</a:t>
            </a:r>
          </a:p>
          <a:p>
            <a:r>
              <a:rPr lang="en-GB" dirty="0"/>
              <a:t>Props/models:</a:t>
            </a:r>
          </a:p>
          <a:p>
            <a:r>
              <a:rPr lang="en-GB" dirty="0"/>
              <a:t>Composition:</a:t>
            </a:r>
          </a:p>
        </p:txBody>
      </p:sp>
      <p:sp>
        <p:nvSpPr>
          <p:cNvPr id="5" name="Rectangle 4"/>
          <p:cNvSpPr/>
          <p:nvPr/>
        </p:nvSpPr>
        <p:spPr>
          <a:xfrm>
            <a:off x="3501008" y="3140967"/>
            <a:ext cx="2141984" cy="2031325"/>
          </a:xfrm>
          <a:prstGeom prst="rect">
            <a:avLst/>
          </a:prstGeom>
          <a:ln>
            <a:solidFill>
              <a:schemeClr val="tx1"/>
            </a:solidFill>
          </a:ln>
        </p:spPr>
        <p:txBody>
          <a:bodyPr wrap="square">
            <a:spAutoFit/>
          </a:bodyPr>
          <a:lstStyle/>
          <a:p>
            <a:r>
              <a:rPr lang="en-GB" dirty="0"/>
              <a:t>Current ideas:</a:t>
            </a:r>
          </a:p>
          <a:p>
            <a:r>
              <a:rPr lang="en-GB" dirty="0"/>
              <a:t>Aim of shoot:</a:t>
            </a:r>
          </a:p>
          <a:p>
            <a:r>
              <a:rPr lang="en-GB" dirty="0"/>
              <a:t>Inspiration: </a:t>
            </a:r>
          </a:p>
          <a:p>
            <a:r>
              <a:rPr lang="en-GB" dirty="0"/>
              <a:t>Location:</a:t>
            </a:r>
          </a:p>
          <a:p>
            <a:r>
              <a:rPr lang="en-GB" dirty="0"/>
              <a:t>Lighting:</a:t>
            </a:r>
          </a:p>
          <a:p>
            <a:r>
              <a:rPr lang="en-GB" dirty="0"/>
              <a:t>Props/models:</a:t>
            </a:r>
          </a:p>
          <a:p>
            <a:r>
              <a:rPr lang="en-GB" dirty="0"/>
              <a:t>Composition:</a:t>
            </a:r>
          </a:p>
        </p:txBody>
      </p:sp>
      <p:sp>
        <p:nvSpPr>
          <p:cNvPr id="6" name="Rectangle 5"/>
          <p:cNvSpPr/>
          <p:nvPr/>
        </p:nvSpPr>
        <p:spPr>
          <a:xfrm>
            <a:off x="6377100" y="3152091"/>
            <a:ext cx="2141984" cy="2031325"/>
          </a:xfrm>
          <a:prstGeom prst="rect">
            <a:avLst/>
          </a:prstGeom>
          <a:ln>
            <a:solidFill>
              <a:schemeClr val="tx1"/>
            </a:solidFill>
          </a:ln>
        </p:spPr>
        <p:txBody>
          <a:bodyPr wrap="square">
            <a:spAutoFit/>
          </a:bodyPr>
          <a:lstStyle/>
          <a:p>
            <a:r>
              <a:rPr lang="en-GB" dirty="0"/>
              <a:t>Current ideas:</a:t>
            </a:r>
          </a:p>
          <a:p>
            <a:r>
              <a:rPr lang="en-GB" dirty="0"/>
              <a:t>Aim of shoot:</a:t>
            </a:r>
          </a:p>
          <a:p>
            <a:r>
              <a:rPr lang="en-GB" dirty="0"/>
              <a:t>Inspiration: </a:t>
            </a:r>
          </a:p>
          <a:p>
            <a:r>
              <a:rPr lang="en-GB" dirty="0"/>
              <a:t>Location:</a:t>
            </a:r>
          </a:p>
          <a:p>
            <a:r>
              <a:rPr lang="en-GB" dirty="0"/>
              <a:t>Lighting:</a:t>
            </a:r>
          </a:p>
          <a:p>
            <a:r>
              <a:rPr lang="en-GB" dirty="0"/>
              <a:t>Props/models:</a:t>
            </a:r>
          </a:p>
          <a:p>
            <a:r>
              <a:rPr lang="en-GB" dirty="0"/>
              <a:t>Composition:</a:t>
            </a:r>
          </a:p>
        </p:txBody>
      </p:sp>
    </p:spTree>
    <p:extLst>
      <p:ext uri="{BB962C8B-B14F-4D97-AF65-F5344CB8AC3E}">
        <p14:creationId xmlns:p14="http://schemas.microsoft.com/office/powerpoint/2010/main" val="40651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568</TotalTime>
  <Words>4217</Words>
  <Application>Microsoft Office PowerPoint</Application>
  <PresentationFormat>On-screen Show (4:3)</PresentationFormat>
  <Paragraphs>1217</Paragraphs>
  <Slides>87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87</vt:i4>
      </vt:variant>
    </vt:vector>
  </HeadingPairs>
  <TitlesOfParts>
    <vt:vector size="90" baseType="lpstr">
      <vt:lpstr>Arial</vt:lpstr>
      <vt:lpstr>Calibri</vt:lpstr>
      <vt:lpstr>Office Theme</vt:lpstr>
      <vt:lpstr>KS4 Photography Template 2022-2023</vt:lpstr>
      <vt:lpstr>Title Page </vt:lpstr>
      <vt:lpstr>PowerPoint Presentation</vt:lpstr>
      <vt:lpstr>Mood Board</vt:lpstr>
      <vt:lpstr>PowerPoint Presentation</vt:lpstr>
      <vt:lpstr>Mood Board</vt:lpstr>
      <vt:lpstr>Project Brief</vt:lpstr>
      <vt:lpstr>PowerPoint Presentation</vt:lpstr>
      <vt:lpstr>Initial Shoot Day </vt:lpstr>
      <vt:lpstr>First Photo Shoot</vt:lpstr>
      <vt:lpstr>First Photo Shoot</vt:lpstr>
      <vt:lpstr>First Photo Shoot</vt:lpstr>
      <vt:lpstr>PowerPoint Presentation</vt:lpstr>
      <vt:lpstr>Second Photo Shoot</vt:lpstr>
      <vt:lpstr>Second Photo Shoot</vt:lpstr>
      <vt:lpstr>Second Photo Shoot</vt:lpstr>
      <vt:lpstr>PowerPoint Presentation</vt:lpstr>
      <vt:lpstr>Third Photo Shoot</vt:lpstr>
      <vt:lpstr>Third Photo Shoot</vt:lpstr>
      <vt:lpstr>Third Photo Shoot</vt:lpstr>
      <vt:lpstr>PowerPoint Presentation</vt:lpstr>
      <vt:lpstr>PowerPoint Presentation</vt:lpstr>
      <vt:lpstr>Mood Board</vt:lpstr>
      <vt:lpstr>PowerPoint Presentation</vt:lpstr>
      <vt:lpstr>Mash Up outcome</vt:lpstr>
      <vt:lpstr>PowerPoint Presentation</vt:lpstr>
      <vt:lpstr>Concept Photographer Mood Board</vt:lpstr>
      <vt:lpstr>PowerPoint Presentation</vt:lpstr>
      <vt:lpstr>PowerPoint Presentation</vt:lpstr>
      <vt:lpstr>PowerPoint Presentation</vt:lpstr>
      <vt:lpstr>PowerPoint Presentation</vt:lpstr>
      <vt:lpstr>Conceptual Adaptation </vt:lpstr>
      <vt:lpstr>PowerPoint Presentation</vt:lpstr>
      <vt:lpstr>PowerPoint Presentation</vt:lpstr>
      <vt:lpstr>Formal Photographer Mood Board</vt:lpstr>
      <vt:lpstr>PowerPoint Presentation</vt:lpstr>
      <vt:lpstr>PowerPoint Presentation</vt:lpstr>
      <vt:lpstr>PowerPoint Presentation</vt:lpstr>
      <vt:lpstr>PowerPoint Presentation</vt:lpstr>
      <vt:lpstr>Formal Recreation</vt:lpstr>
      <vt:lpstr>PowerPoint Presentation</vt:lpstr>
      <vt:lpstr>PowerPoint Presentation</vt:lpstr>
      <vt:lpstr>PowerPoint Presentation</vt:lpstr>
      <vt:lpstr>PowerPoint Presentation</vt:lpstr>
      <vt:lpstr>PowerPoint Presentation</vt:lpstr>
      <vt:lpstr>PowerPoint Presentation</vt:lpstr>
      <vt:lpstr>Drawing Experiment</vt:lpstr>
      <vt:lpstr>PowerPoint Presentation</vt:lpstr>
      <vt:lpstr>Focus shoot plan </vt:lpstr>
      <vt:lpstr>Focus Photo Shoot</vt:lpstr>
      <vt:lpstr>Focus Photo Shoot</vt:lpstr>
      <vt:lpstr>Focus Photo Shoot</vt:lpstr>
      <vt:lpstr>PowerPoint Presentation</vt:lpstr>
      <vt:lpstr>PowerPoint Presentation</vt:lpstr>
      <vt:lpstr>PowerPoint Presentation</vt:lpstr>
      <vt:lpstr>Mood Board</vt:lpstr>
      <vt:lpstr>PowerPoint Presentation</vt:lpstr>
      <vt:lpstr>Artist Statement </vt:lpstr>
      <vt:lpstr>PowerPoint Presentation</vt:lpstr>
      <vt:lpstr>Idea Generation </vt:lpstr>
      <vt:lpstr>Idea Generation </vt:lpstr>
      <vt:lpstr>PowerPoint Presentation</vt:lpstr>
      <vt:lpstr>Final shoot plan </vt:lpstr>
      <vt:lpstr>Final Photo Shoot</vt:lpstr>
      <vt:lpstr>Final Photo Shoot</vt:lpstr>
      <vt:lpstr>Final Photo Shoot</vt:lpstr>
      <vt:lpstr>PowerPoint Presentation</vt:lpstr>
      <vt:lpstr>PowerPoint Presentation</vt:lpstr>
      <vt:lpstr>5 Key Experiment Plan</vt:lpstr>
      <vt:lpstr>Experiment 1-</vt:lpstr>
      <vt:lpstr>Experiment 2-</vt:lpstr>
      <vt:lpstr>Experiment 3-</vt:lpstr>
      <vt:lpstr>Experiment 4-</vt:lpstr>
      <vt:lpstr>Experiment 5-</vt:lpstr>
      <vt:lpstr>PowerPoint Presentation</vt:lpstr>
      <vt:lpstr>10 Hour Plan</vt:lpstr>
      <vt:lpstr>Outcome Design</vt:lpstr>
      <vt:lpstr>Stages of outcome </vt:lpstr>
      <vt:lpstr>Stages of outcome </vt:lpstr>
      <vt:lpstr>Stages of outcome </vt:lpstr>
      <vt:lpstr>Final Outcome Image</vt:lpstr>
      <vt:lpstr>PowerPoint Presentation</vt:lpstr>
      <vt:lpstr>PowerPoint Presentation</vt:lpstr>
      <vt:lpstr>PowerPoint Presentation</vt:lpstr>
      <vt:lpstr>PowerPoint Presentation</vt:lpstr>
      <vt:lpstr>HIAS MOODLE OPEN RESOURCE</vt:lpstr>
      <vt:lpstr>Upcoming courses</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CMCLOUG2</dc:creator>
  <cp:lastModifiedBy>Richardson, Hannah</cp:lastModifiedBy>
  <cp:revision>76</cp:revision>
  <dcterms:created xsi:type="dcterms:W3CDTF">2016-06-06T11:03:24Z</dcterms:created>
  <dcterms:modified xsi:type="dcterms:W3CDTF">2023-03-14T13:39:21Z</dcterms:modified>
</cp:coreProperties>
</file>