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78" r:id="rId4"/>
    <p:sldId id="261" r:id="rId5"/>
    <p:sldId id="294" r:id="rId6"/>
    <p:sldId id="296" r:id="rId7"/>
    <p:sldId id="295" r:id="rId8"/>
    <p:sldId id="279" r:id="rId9"/>
    <p:sldId id="316" r:id="rId10"/>
    <p:sldId id="280" r:id="rId11"/>
    <p:sldId id="281" r:id="rId12"/>
    <p:sldId id="282" r:id="rId13"/>
    <p:sldId id="283" r:id="rId14"/>
    <p:sldId id="284" r:id="rId15"/>
    <p:sldId id="286" r:id="rId16"/>
    <p:sldId id="287" r:id="rId17"/>
    <p:sldId id="288" r:id="rId18"/>
    <p:sldId id="289" r:id="rId19"/>
    <p:sldId id="301" r:id="rId20"/>
    <p:sldId id="300" r:id="rId21"/>
    <p:sldId id="298" r:id="rId22"/>
    <p:sldId id="299" r:id="rId23"/>
    <p:sldId id="302" r:id="rId24"/>
    <p:sldId id="303" r:id="rId25"/>
    <p:sldId id="297" r:id="rId26"/>
    <p:sldId id="304" r:id="rId27"/>
    <p:sldId id="305" r:id="rId28"/>
    <p:sldId id="306" r:id="rId29"/>
    <p:sldId id="291" r:id="rId30"/>
    <p:sldId id="311" r:id="rId31"/>
    <p:sldId id="307" r:id="rId32"/>
    <p:sldId id="308" r:id="rId33"/>
    <p:sldId id="315" r:id="rId34"/>
    <p:sldId id="309" r:id="rId35"/>
    <p:sldId id="310" r:id="rId36"/>
    <p:sldId id="312" r:id="rId37"/>
    <p:sldId id="313" r:id="rId38"/>
    <p:sldId id="314" r:id="rId39"/>
    <p:sldId id="272" r:id="rId40"/>
    <p:sldId id="292" r:id="rId41"/>
    <p:sldId id="267" r:id="rId42"/>
    <p:sldId id="268" r:id="rId43"/>
    <p:sldId id="269" r:id="rId44"/>
    <p:sldId id="270" r:id="rId45"/>
    <p:sldId id="271" r:id="rId46"/>
    <p:sldId id="273" r:id="rId47"/>
    <p:sldId id="275" r:id="rId48"/>
    <p:sldId id="290" r:id="rId49"/>
    <p:sldId id="293" r:id="rId50"/>
    <p:sldId id="265" r:id="rId51"/>
    <p:sldId id="266" r:id="rId52"/>
    <p:sldId id="262" r:id="rId53"/>
    <p:sldId id="263" r:id="rId54"/>
    <p:sldId id="264" r:id="rId55"/>
    <p:sldId id="276" r:id="rId56"/>
    <p:sldId id="277" r:id="rId57"/>
    <p:sldId id="285"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55"/>
    <p:restoredTop sz="94364" autoAdjust="0"/>
  </p:normalViewPr>
  <p:slideViewPr>
    <p:cSldViewPr>
      <p:cViewPr varScale="1">
        <p:scale>
          <a:sx n="79" d="100"/>
          <a:sy n="79" d="100"/>
        </p:scale>
        <p:origin x="55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5669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0686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122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910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718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8BD707-D9CF-40AE-B4C6-C98DA3205C09}" type="datetimeFigureOut">
              <a:rPr lang="en-US" smtClean="0"/>
              <a:pPr/>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729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D8BD707-D9CF-40AE-B4C6-C98DA3205C09}" type="datetimeFigureOut">
              <a:rPr lang="en-US" smtClean="0"/>
              <a:pPr/>
              <a:t>10/31/2021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20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8BD707-D9CF-40AE-B4C6-C98DA3205C09}" type="datetimeFigureOut">
              <a:rPr lang="en-US" smtClean="0"/>
              <a:pPr/>
              <a:t>10/31/2021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71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6306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17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59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10/31/2021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21564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65.jpe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7.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9.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3.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15.wdp"/><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9.jpeg"/><Relationship Id="rId3" Type="http://schemas.microsoft.com/office/2007/relationships/hdphoto" Target="../media/hdphoto17.wdp"/><Relationship Id="rId7" Type="http://schemas.openxmlformats.org/officeDocument/2006/relationships/image" Target="../media/image88.jpeg"/><Relationship Id="rId12" Type="http://schemas.openxmlformats.org/officeDocument/2006/relationships/image" Target="../media/image92.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hyperlink" Target="http://www.google.co.uk/url?sa=i&amp;rct=j&amp;q=&amp;esrc=s&amp;frm=1&amp;source=images&amp;cd=&amp;cad=rja&amp;uact=8&amp;ved=0ahUKEwiUhPzawJrKAhXJ2xoKHU_aADAQjRwIBw&amp;url=http://www.bleaq.com/2013/the-black-math&amp;psig=AFQjCNGFJYLfjrpkoA9ra4yiH1P0ECWUBg&amp;ust=1452352468297156" TargetMode="External"/><Relationship Id="rId11" Type="http://schemas.openxmlformats.org/officeDocument/2006/relationships/hyperlink" Target="https://www.google.co.uk/url?sa=i&amp;rct=j&amp;q=&amp;esrc=s&amp;frm=1&amp;source=images&amp;cd=&amp;cad=rja&amp;uact=8&amp;ved=0ahUKEwjQ38T7wJrKAhWGvBoKHbAFAoAQjRwIBw&amp;url=https://www.pinterest.com/pin/31032684902638885/&amp;bvm=bv.110151844,d.d24&amp;psig=AFQjCNEScw487cW55RpzWUjZ7J7eO9s4YQ&amp;ust=1452352521619877" TargetMode="External"/><Relationship Id="rId5" Type="http://schemas.microsoft.com/office/2007/relationships/hdphoto" Target="../media/hdphoto18.wdp"/><Relationship Id="rId10" Type="http://schemas.openxmlformats.org/officeDocument/2006/relationships/image" Target="../media/image91.jpeg"/><Relationship Id="rId4" Type="http://schemas.openxmlformats.org/officeDocument/2006/relationships/image" Target="../media/image87.png"/><Relationship Id="rId9" Type="http://schemas.openxmlformats.org/officeDocument/2006/relationships/image" Target="../media/image90.jpeg"/></Relationships>
</file>

<file path=ppt/slides/_rels/slide26.xml.rels><?xml version="1.0" encoding="UTF-8" standalone="yes"?>
<Relationships xmlns="http://schemas.openxmlformats.org/package/2006/relationships"><Relationship Id="rId8" Type="http://schemas.openxmlformats.org/officeDocument/2006/relationships/image" Target="../media/image89.jpeg"/><Relationship Id="rId3" Type="http://schemas.microsoft.com/office/2007/relationships/hdphoto" Target="../media/hdphoto17.wdp"/><Relationship Id="rId7" Type="http://schemas.openxmlformats.org/officeDocument/2006/relationships/image" Target="../media/image88.jpeg"/><Relationship Id="rId12" Type="http://schemas.openxmlformats.org/officeDocument/2006/relationships/image" Target="../media/image92.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hyperlink" Target="http://www.google.co.uk/url?sa=i&amp;rct=j&amp;q=&amp;esrc=s&amp;frm=1&amp;source=images&amp;cd=&amp;cad=rja&amp;uact=8&amp;ved=0ahUKEwiUhPzawJrKAhXJ2xoKHU_aADAQjRwIBw&amp;url=http://www.bleaq.com/2013/the-black-math&amp;psig=AFQjCNGFJYLfjrpkoA9ra4yiH1P0ECWUBg&amp;ust=1452352468297156" TargetMode="External"/><Relationship Id="rId11" Type="http://schemas.openxmlformats.org/officeDocument/2006/relationships/hyperlink" Target="https://www.google.co.uk/url?sa=i&amp;rct=j&amp;q=&amp;esrc=s&amp;frm=1&amp;source=images&amp;cd=&amp;cad=rja&amp;uact=8&amp;ved=0ahUKEwjQ38T7wJrKAhWGvBoKHbAFAoAQjRwIBw&amp;url=https://www.pinterest.com/pin/31032684902638885/&amp;bvm=bv.110151844,d.d24&amp;psig=AFQjCNEScw487cW55RpzWUjZ7J7eO9s4YQ&amp;ust=1452352521619877" TargetMode="External"/><Relationship Id="rId5" Type="http://schemas.microsoft.com/office/2007/relationships/hdphoto" Target="../media/hdphoto18.wdp"/><Relationship Id="rId10" Type="http://schemas.openxmlformats.org/officeDocument/2006/relationships/image" Target="../media/image91.jpeg"/><Relationship Id="rId4" Type="http://schemas.openxmlformats.org/officeDocument/2006/relationships/image" Target="../media/image87.png"/><Relationship Id="rId9"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3.png"/><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38.png"/><Relationship Id="rId3" Type="http://schemas.microsoft.com/office/2007/relationships/hdphoto" Target="../media/hdphoto17.wdp"/><Relationship Id="rId7" Type="http://schemas.openxmlformats.org/officeDocument/2006/relationships/image" Target="../media/image88.jpeg"/><Relationship Id="rId12" Type="http://schemas.openxmlformats.org/officeDocument/2006/relationships/image" Target="../media/image92.jpeg"/><Relationship Id="rId2" Type="http://schemas.openxmlformats.org/officeDocument/2006/relationships/image" Target="../media/image86.png"/><Relationship Id="rId16"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hyperlink" Target="http://www.google.co.uk/url?sa=i&amp;rct=j&amp;q=&amp;esrc=s&amp;frm=1&amp;source=images&amp;cd=&amp;cad=rja&amp;uact=8&amp;ved=0ahUKEwiUhPzawJrKAhXJ2xoKHU_aADAQjRwIBw&amp;url=http://www.bleaq.com/2013/the-black-math&amp;psig=AFQjCNGFJYLfjrpkoA9ra4yiH1P0ECWUBg&amp;ust=1452352468297156" TargetMode="External"/><Relationship Id="rId11" Type="http://schemas.openxmlformats.org/officeDocument/2006/relationships/hyperlink" Target="https://www.google.co.uk/url?sa=i&amp;rct=j&amp;q=&amp;esrc=s&amp;frm=1&amp;source=images&amp;cd=&amp;cad=rja&amp;uact=8&amp;ved=0ahUKEwjQ38T7wJrKAhWGvBoKHbAFAoAQjRwIBw&amp;url=https://www.pinterest.com/pin/31032684902638885/&amp;bvm=bv.110151844,d.d24&amp;psig=AFQjCNEScw487cW55RpzWUjZ7J7eO9s4YQ&amp;ust=1452352521619877" TargetMode="External"/><Relationship Id="rId5" Type="http://schemas.microsoft.com/office/2007/relationships/hdphoto" Target="../media/hdphoto18.wdp"/><Relationship Id="rId15" Type="http://schemas.openxmlformats.org/officeDocument/2006/relationships/image" Target="../media/image39.png"/><Relationship Id="rId10" Type="http://schemas.openxmlformats.org/officeDocument/2006/relationships/image" Target="../media/image91.jpeg"/><Relationship Id="rId4" Type="http://schemas.openxmlformats.org/officeDocument/2006/relationships/image" Target="../media/image87.png"/><Relationship Id="rId9" Type="http://schemas.openxmlformats.org/officeDocument/2006/relationships/image" Target="../media/image90.jpeg"/><Relationship Id="rId1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95.png"/><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hyperlink" Target="https://www.photoshopgurus.com/forum/attachments/photoshop-tutorial-videos/14172d1329755607-exclusive-awesome-effect-marquee-tool-color-balance-photoshop-cs5-tutorial-6909707987_359ee16096-jpg" TargetMode="External"/><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8" Type="http://schemas.openxmlformats.org/officeDocument/2006/relationships/hyperlink" Target="http://cargocollective.com/labokoff" TargetMode="External"/><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google.co.uk/url?sa=i&amp;rct=j&amp;q=&amp;esrc=s&amp;source=images&amp;cd=&amp;cad=rja&amp;uact=8&amp;ved=0ahUKEwjk1oTPy7jKAhVEUBQKHSQsBiIQjRwIBw&amp;url=http://www.happinessisblog.com/happiness-is/2013/04/adventures-in-watercolor-photography.html&amp;bvm=bv.112064104,d.d24&amp;psig=AFQjCNGE0FOuuh1HMpGiCMiaijaMpkO_ag&amp;ust=1453386178932980" TargetMode="Externa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hyperlink" Target="http://www.google.co.uk/url?sa=i&amp;rct=j&amp;q=&amp;esrc=s&amp;source=images&amp;cd=&amp;cad=rja&amp;uact=8&amp;ved=0ahUKEwjk1oTPy7jKAhVEUBQKHSQsBiIQjRwIBw&amp;url=http://www.happinessisblog.com/happiness-is/photography/&amp;bvm=bv.112064104,d.d24&amp;psig=AFQjCNGE0FOuuh1HMpGiCMiaijaMpkO_ag&amp;ust=145338617893298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www.google.co.uk/url?sa=i&amp;rct=j&amp;q=&amp;esrc=s&amp;source=images&amp;cd=&amp;cad=rja&amp;uact=8&amp;ved=0ahUKEwiWrsn2zLjKAhXISBQKHaD6DxUQjRwIBw&amp;url=http://www.ru-photography.co.uk/tag/watercolour/&amp;psig=AFQjCNGE0FOuuh1HMpGiCMiaijaMpkO_ag&amp;ust=1453386178932980" TargetMode="Externa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3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7.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8.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jpeg"/><Relationship Id="rId3" Type="http://schemas.openxmlformats.org/officeDocument/2006/relationships/image" Target="../media/image38.png"/><Relationship Id="rId7" Type="http://schemas.openxmlformats.org/officeDocument/2006/relationships/image" Target="../media/image129.jpeg"/><Relationship Id="rId12" Type="http://schemas.openxmlformats.org/officeDocument/2006/relationships/image" Target="../media/image134.jpeg"/><Relationship Id="rId2" Type="http://schemas.openxmlformats.org/officeDocument/2006/relationships/image" Target="../media/image128.jpeg"/><Relationship Id="rId16" Type="http://schemas.openxmlformats.org/officeDocument/2006/relationships/image" Target="../media/image138.jpe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33.jpeg"/><Relationship Id="rId5" Type="http://schemas.openxmlformats.org/officeDocument/2006/relationships/image" Target="../media/image39.png"/><Relationship Id="rId15" Type="http://schemas.openxmlformats.org/officeDocument/2006/relationships/image" Target="../media/image137.jpeg"/><Relationship Id="rId10" Type="http://schemas.openxmlformats.org/officeDocument/2006/relationships/image" Target="../media/image132.jpeg"/><Relationship Id="rId4" Type="http://schemas.microsoft.com/office/2007/relationships/hdphoto" Target="../media/hdphoto2.wdp"/><Relationship Id="rId9" Type="http://schemas.openxmlformats.org/officeDocument/2006/relationships/image" Target="../media/image131.jpeg"/><Relationship Id="rId14" Type="http://schemas.openxmlformats.org/officeDocument/2006/relationships/image" Target="../media/image136.jpeg"/></Relationships>
</file>

<file path=ppt/slides/_rels/slide3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7.jpeg"/><Relationship Id="rId4" Type="http://schemas.openxmlformats.org/officeDocument/2006/relationships/image" Target="../media/image18.jpeg"/><Relationship Id="rId9"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microsoft.com/office/2007/relationships/hdphoto" Target="../media/hdphoto23.wdp"/><Relationship Id="rId7" Type="http://schemas.microsoft.com/office/2007/relationships/hdphoto" Target="../media/hdphoto25.wdp"/><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3.png"/><Relationship Id="rId5" Type="http://schemas.microsoft.com/office/2007/relationships/hdphoto" Target="../media/hdphoto24.wdp"/><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4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50.jpeg"/></Relationships>
</file>

<file path=ppt/slides/_rels/slide4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4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4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jpeg"/></Relationships>
</file>

<file path=ppt/slides/_rels/slide4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67.png"/><Relationship Id="rId1" Type="http://schemas.openxmlformats.org/officeDocument/2006/relationships/slideLayout" Target="../slideLayouts/slideLayout2.xml"/><Relationship Id="rId5" Type="http://schemas.microsoft.com/office/2007/relationships/hdphoto" Target="../media/hdphoto27.wdp"/><Relationship Id="rId4" Type="http://schemas.openxmlformats.org/officeDocument/2006/relationships/image" Target="../media/image168.png"/></Relationships>
</file>

<file path=ppt/slides/_rels/slide4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50.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5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5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5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54.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5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2.jpeg"/><Relationship Id="rId7" Type="http://schemas.microsoft.com/office/2007/relationships/hdphoto" Target="../media/hdphoto30.wdp"/><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194.png"/><Relationship Id="rId5" Type="http://schemas.microsoft.com/office/2007/relationships/hdphoto" Target="../media/hdphoto29.wdp"/><Relationship Id="rId4" Type="http://schemas.openxmlformats.org/officeDocument/2006/relationships/image" Target="../media/image193.png"/></Relationships>
</file>

<file path=ppt/slides/_rels/slide5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95.png"/><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19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wdp"/><Relationship Id="rId7"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Photoshop Techniques</a:t>
            </a:r>
          </a:p>
        </p:txBody>
      </p:sp>
      <p:sp>
        <p:nvSpPr>
          <p:cNvPr id="3" name="Subtitle 2"/>
          <p:cNvSpPr>
            <a:spLocks noGrp="1"/>
          </p:cNvSpPr>
          <p:nvPr>
            <p:ph type="subTitle" idx="1"/>
          </p:nvPr>
        </p:nvSpPr>
        <p:spPr/>
        <p:txBody>
          <a:bodyPr/>
          <a:lstStyle/>
          <a:p>
            <a:r>
              <a:rPr lang="en-GB" dirty="0"/>
              <a:t>Editing Portraits</a:t>
            </a:r>
          </a:p>
        </p:txBody>
      </p:sp>
    </p:spTree>
    <p:extLst>
      <p:ext uri="{BB962C8B-B14F-4D97-AF65-F5344CB8AC3E}">
        <p14:creationId xmlns:p14="http://schemas.microsoft.com/office/powerpoint/2010/main" val="2438100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 love this image. The way they have filled in an image with embroidery opened up a whole level of inspiration for me to fill in, or outline an image using embroidery/beading techniques.: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1" y="0"/>
            <a:ext cx="2419562" cy="350520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ragments - you could take multiple photos, reassemble them and then draw/paint or use mixed media?: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25313" y="33067"/>
            <a:ext cx="2792477" cy="350520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Sir Q. Lar, via Flickr. collage and mixed media.: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17790" y="33068"/>
            <a:ext cx="2691259" cy="3364073"/>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Awesome self portrait by ellinor: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3429000"/>
            <a:ext cx="2425313" cy="3395438"/>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ERIN CASE Lovely and interesting collages by Michigan artist Erin Case. Most of Erin’s collages are hand-cut the old fashion way, but ...: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25313" y="3408644"/>
            <a:ext cx="2527687" cy="34157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13051" y="6455105"/>
            <a:ext cx="1217000"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GB" b="1" dirty="0"/>
              <a:t>Erin Case</a:t>
            </a:r>
            <a:endParaRPr lang="en-GB" dirty="0"/>
          </a:p>
        </p:txBody>
      </p:sp>
      <p:pic>
        <p:nvPicPr>
          <p:cNvPr id="16396" name="Picture 12" descr="Emotional work of 18 year old. WOW: "/>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52999" y="3397141"/>
            <a:ext cx="2820867" cy="34272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19870" y="6437049"/>
            <a:ext cx="2366353"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GB" dirty="0"/>
              <a:t>Sebastian Eriksson's </a:t>
            </a:r>
          </a:p>
        </p:txBody>
      </p:sp>
    </p:spTree>
    <p:extLst>
      <p:ext uri="{BB962C8B-B14F-4D97-AF65-F5344CB8AC3E}">
        <p14:creationId xmlns:p14="http://schemas.microsoft.com/office/powerpoint/2010/main" val="4064117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This digitally edited image has inspired me to have a go at some digital editing for my final outcome. I think it would look nice to have some graphic art in with the normal techniques I use: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9164" y="3810000"/>
            <a:ext cx="2156943" cy="305371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llustrator, graphic designer, and visual confectioner Nikki Farquharson, 23, serves us some serious eye candy with her on-going Mixed Media Girls project.: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2822223" cy="381000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mixed media - Nikki Farquharson: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22223" y="1"/>
            <a:ext cx="5635977" cy="38042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58000" y="76200"/>
            <a:ext cx="2178802"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b="1" dirty="0"/>
              <a:t>Nikki </a:t>
            </a:r>
            <a:r>
              <a:rPr lang="en-GB" b="1" dirty="0" err="1"/>
              <a:t>Farquharson</a:t>
            </a:r>
            <a:endParaRPr lang="en-GB" dirty="0"/>
          </a:p>
        </p:txBody>
      </p:sp>
      <p:pic>
        <p:nvPicPr>
          <p:cNvPr id="1026" name="Picture 2" descr="Douglas Alves graphic art - I like the visual aspects of this piece - fighting off these debilitating emotions: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644625"/>
            <a:ext cx="2822223" cy="32133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5254" y="6459962"/>
            <a:ext cx="1811714"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dirty="0"/>
              <a:t>Douglas </a:t>
            </a:r>
            <a:r>
              <a:rPr lang="en-GB" dirty="0" err="1"/>
              <a:t>Alves</a:t>
            </a:r>
            <a:r>
              <a:rPr lang="en-GB" dirty="0"/>
              <a:t> </a:t>
            </a:r>
          </a:p>
        </p:txBody>
      </p:sp>
      <p:pic>
        <p:nvPicPr>
          <p:cNvPr id="1028" name="Picture 4" descr="16 - Love this mix of paint with photos and what appear to be magazine pages! Create a layout inspired by these collages. - 1pt.: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82711" y="2527986"/>
            <a:ext cx="2932289" cy="43300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 and Out Chic: Art: Jenny Liz Rome I like how the artist has used photography mixed with the drawing to make the composition different and interesting: "/>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15000" y="2628897"/>
            <a:ext cx="1524000" cy="42291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10200" y="4508327"/>
            <a:ext cx="1954381"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b="1" dirty="0"/>
              <a:t>Jenny Liz Rome </a:t>
            </a:r>
            <a:endParaRPr lang="en-GB" dirty="0"/>
          </a:p>
        </p:txBody>
      </p:sp>
      <p:sp>
        <p:nvSpPr>
          <p:cNvPr id="5" name="Rectangle 4"/>
          <p:cNvSpPr/>
          <p:nvPr/>
        </p:nvSpPr>
        <p:spPr>
          <a:xfrm>
            <a:off x="7742654" y="3440668"/>
            <a:ext cx="1401346"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dirty="0" err="1"/>
              <a:t>Dela</a:t>
            </a:r>
            <a:r>
              <a:rPr lang="en-GB" dirty="0"/>
              <a:t> </a:t>
            </a:r>
            <a:r>
              <a:rPr lang="en-GB" dirty="0" err="1"/>
              <a:t>Deso</a:t>
            </a:r>
            <a:r>
              <a:rPr lang="en-GB" dirty="0"/>
              <a:t> </a:t>
            </a:r>
          </a:p>
        </p:txBody>
      </p:sp>
    </p:spTree>
    <p:extLst>
      <p:ext uri="{BB962C8B-B14F-4D97-AF65-F5344CB8AC3E}">
        <p14:creationId xmlns:p14="http://schemas.microsoft.com/office/powerpoint/2010/main" val="3255557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ny Robertson- Embroidered Metropolis. ((Each original print is composed of two portraits, one color and one black and white, that have been cut and sewn together by hand.)):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122490"/>
            <a:ext cx="4314825" cy="6667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68256" y="6409044"/>
            <a:ext cx="2130711"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b="1" dirty="0"/>
              <a:t>Manny Robertson</a:t>
            </a:r>
            <a:endParaRPr lang="en-GB" dirty="0"/>
          </a:p>
        </p:txBody>
      </p:sp>
      <p:pic>
        <p:nvPicPr>
          <p:cNvPr id="2052" name="Picture 4" descr="-Jose Romussi -Jose Romussi was born in Chile, where he studied landscape design. -He currently lives &amp; works in Berlin. -Romussi is well know for his silk screen colleges, where he skilfully combines monochrome photographics with bright, vibrant embroidary designs. -He developed his quirky technique after struggling to represent his ideas in paint.: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91024" y="122490"/>
            <a:ext cx="4691421" cy="62021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91024" y="102331"/>
            <a:ext cx="1688283"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dirty="0"/>
              <a:t>Jose Romussi </a:t>
            </a:r>
          </a:p>
        </p:txBody>
      </p:sp>
    </p:spTree>
    <p:extLst>
      <p:ext uri="{BB962C8B-B14F-4D97-AF65-F5344CB8AC3E}">
        <p14:creationId xmlns:p14="http://schemas.microsoft.com/office/powerpoint/2010/main" val="1226527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wesome Posters by Anthony Neil Dart | Inspiration Grid | Design Inspiration: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8499"/>
            <a:ext cx="2362200" cy="67033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wedish online advertising magazine Showroom, is beautiful ! They review mainly Advertising and Fashion. Showroom is a free exclusive bi-monthly magazine for the creative community…: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199" y="78499"/>
            <a:ext cx="2514591" cy="33516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orzo #cover #magazine: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6790" y="48589"/>
            <a:ext cx="2569574" cy="33815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mazing, cover, creative, design, inspiration, Magazine, illustrations,: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62199" y="3430149"/>
            <a:ext cx="2589151" cy="33516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ipped faces #magazine #cover #mag #revista #portada #tapa #design #editorial @GraphicTools"/>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54200" y="3425238"/>
            <a:ext cx="2493730" cy="335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50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Students\Subjects\ART\SCANS\Mrs Martin scans\SArt-Copier15113014002.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rot="16200000">
            <a:off x="-1266914" y="1280441"/>
            <a:ext cx="6858000" cy="432417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O:\Students\Subjects\ART\SCANS\Mrs Martin scans\SArt-Copier15113014055.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bwMode="auto">
          <a:xfrm rot="16200000">
            <a:off x="3234939" y="1136942"/>
            <a:ext cx="6887199" cy="455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191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Students\Subjects\ART\SCANS\Mrs Martin scans\SArt-Copier15120111352.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bwMode="auto">
          <a:xfrm rot="16200000">
            <a:off x="-1190798" y="1190797"/>
            <a:ext cx="6858000" cy="447640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O:\Students\Subjects\ART\SCANS\Mrs Martin scans\SArt-Copier15120111430.jp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5400000">
            <a:off x="3231506" y="1012918"/>
            <a:ext cx="6927550" cy="489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255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O:\Students\Subjects\ART\SCANS\Mrs Martin scans\SArt-Copier1512021151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16200000">
            <a:off x="-1317222" y="1317221"/>
            <a:ext cx="6858000" cy="422355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O:\Students\Subjects\ART\SCANS\Mrs Martin scans\SArt-Copier15120211584.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16200000">
            <a:off x="3290865" y="1004866"/>
            <a:ext cx="6858001" cy="484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600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O:\Students\Subjects\ART\SCANS\Mrs Martin scans\SArt-Copier15120212010.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5400000">
            <a:off x="-1004865" y="1004865"/>
            <a:ext cx="6858000" cy="484827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O:\Students\Subjects\ART\SCANS\Mrs Martin scans\SArt-Copier15120212012.jp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5400000">
            <a:off x="3290865" y="1004867"/>
            <a:ext cx="6858001" cy="484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876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O:\Students\Subjects\ART\SCANS\Mrs Martin scans\SArt-Copier15120711462.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rot="16200000">
            <a:off x="-1190368" y="1256368"/>
            <a:ext cx="6803185" cy="435693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O:\Students\Subjects\ART\SCANS\Mrs Martin scans\SArt-Copier15120711571.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t="1413" b="1872"/>
          <a:stretch/>
        </p:blipFill>
        <p:spPr bwMode="auto">
          <a:xfrm rot="5400000">
            <a:off x="3388270" y="1080698"/>
            <a:ext cx="6836909" cy="46745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O:\Students\Subjects\ART\SCANS\Mrs Martin scans\SArt-Copier15120711570.jpg"/>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rot="16200000">
            <a:off x="3486300" y="3179434"/>
            <a:ext cx="4017306" cy="284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28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b-msS2gQLL8/TxUeHkGEYZI/AAAAAAAAACQ/atUAS7tn4JI/s1600/kevin-carter-poor-starving-child-vulture.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479277"/>
            <a:ext cx="9144000" cy="533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621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2758" y="1676400"/>
            <a:ext cx="8229600" cy="1399032"/>
          </a:xfrm>
          <a:prstGeom prst="rect">
            <a:avLst/>
          </a:prstGeom>
        </p:spPr>
        <p:txBody>
          <a:bodyPr vert="horz" anchor="ctr">
            <a:normAutofit/>
          </a:bodyPr>
          <a:lst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r>
              <a:rPr lang="en-GB" sz="4000" dirty="0">
                <a:solidFill>
                  <a:schemeClr val="tx1"/>
                </a:solidFill>
              </a:rPr>
              <a:t>Air-Brushing/ removing shine</a:t>
            </a:r>
          </a:p>
        </p:txBody>
      </p:sp>
      <p:pic>
        <p:nvPicPr>
          <p:cNvPr id="13314" name="Picture 2" descr="http://funguerilla.com/images/creative-art/selective-coloring/selective-coloring0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0" y="309112"/>
            <a:ext cx="1447800" cy="161631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dpshots.com/images/selective_coloring/Telephone%20in%20Selective%20Colou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139609"/>
            <a:ext cx="2601894" cy="192973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3.bp.blogspot.com/-WYcfKjesYEc/UURn0YOEjHI/AAAAAAAACys/47slWl54upo/s1600/selective+color+photographs+(2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1200" y="139609"/>
            <a:ext cx="2562309" cy="1929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128" y="683107"/>
            <a:ext cx="8229600" cy="1399032"/>
          </a:xfrm>
        </p:spPr>
        <p:txBody>
          <a:bodyPr>
            <a:normAutofit/>
          </a:bodyPr>
          <a:lstStyle/>
          <a:p>
            <a:r>
              <a:rPr lang="en-GB" sz="3200" dirty="0">
                <a:solidFill>
                  <a:schemeClr val="tx1"/>
                </a:solidFill>
              </a:rPr>
              <a:t>Colour Dash</a:t>
            </a:r>
          </a:p>
        </p:txBody>
      </p:sp>
      <p:sp>
        <p:nvSpPr>
          <p:cNvPr id="9" name="Title 1"/>
          <p:cNvSpPr txBox="1">
            <a:spLocks/>
          </p:cNvSpPr>
          <p:nvPr/>
        </p:nvSpPr>
        <p:spPr>
          <a:xfrm rot="16200000">
            <a:off x="-3677443" y="2458244"/>
            <a:ext cx="8062912" cy="1470025"/>
          </a:xfrm>
          <a:prstGeom prst="rect">
            <a:avLst/>
          </a:prstGeom>
        </p:spPr>
        <p:txBody>
          <a:bodyPr vert="horz" anchor="ctr">
            <a:normAutofit/>
          </a:bodyPr>
          <a:lst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r>
              <a:rPr lang="en-GB" sz="3200" dirty="0"/>
              <a:t>Photoshop Techniques</a:t>
            </a:r>
          </a:p>
        </p:txBody>
      </p:sp>
      <p:pic>
        <p:nvPicPr>
          <p:cNvPr id="13320" name="Picture 8" descr="http://1.bp.blogspot.com/_lvx1zNTNpUI/TD1qFKCpMaI/AAAAAAAAASg/qiLvygMsrSg/s1600/Airbrushing+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2950" y="2743200"/>
            <a:ext cx="47625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photographyheat.com/wp-content/uploads/2013/01/Photoshop-Tutorials-2.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096000" y="4191000"/>
            <a:ext cx="2819400" cy="2539891"/>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2.bp.blogspot.com/-QeYGqxlcB6k/Ty6s8waQbAI/AAAAAAAAANo/zzIHM9G8-hY/s1600/photoshop-toolbox3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81400" y="5653930"/>
            <a:ext cx="2438400" cy="10769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64008" y="4845387"/>
            <a:ext cx="2786783" cy="188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057400" y="4495800"/>
            <a:ext cx="4800600" cy="1399032"/>
          </a:xfrm>
          <a:prstGeom prst="rect">
            <a:avLst/>
          </a:prstGeom>
        </p:spPr>
        <p:txBody>
          <a:bodyPr vert="horz" anchor="ctr">
            <a:normAutofit/>
          </a:bodyPr>
          <a:lst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r>
              <a:rPr lang="en-GB" sz="2800" dirty="0">
                <a:solidFill>
                  <a:schemeClr val="tx1"/>
                </a:solidFill>
              </a:rPr>
              <a:t>Adding a gradient/ texture overlay</a:t>
            </a:r>
          </a:p>
        </p:txBody>
      </p:sp>
      <p:pic>
        <p:nvPicPr>
          <p:cNvPr id="13326" name="Picture 14" descr="http://www.thesumitsblogs.com/wp-content/uploads/2014/08/how-to-get-rid-of-pimples-acne-and-dark-spots.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90250" y="2730978"/>
            <a:ext cx="2263260" cy="13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589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2.bp.blogspot.com/-b-msS2gQLL8/TxUeHkGEYZI/AAAAAAAAACQ/atUAS7tn4JI/s1600/kevin-carter-poor-starving-child-vultur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
            <a:ext cx="9085259"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509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tist Michael Mapes dissects photos and arranges them, pinning fragments like insects, and putting other pieces in vials.: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0200" y="152400"/>
            <a:ext cx="5638800" cy="65973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400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w York artist Michael Mapes creates elaborate specimen boxes by dissecting photographs and then compartmentalizing individual fragments within plastic bags, glass vials, magnifiers, in gelatin capsules and on insect pins. The boxes exist in an uncanny area between photography and sculpture, functioning both as portraits and as fascinating scientific canvases that make you question the the logic behind the organization of each piece.: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2682240" cy="6705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51732" y="77569"/>
            <a:ext cx="6216068" cy="1323439"/>
          </a:xfrm>
          <a:prstGeom prst="rect">
            <a:avLst/>
          </a:prstGeom>
          <a:ln>
            <a:solidFill>
              <a:schemeClr val="tx1"/>
            </a:solidFill>
          </a:ln>
        </p:spPr>
        <p:txBody>
          <a:bodyPr wrap="square">
            <a:spAutoFit/>
          </a:bodyPr>
          <a:lstStyle/>
          <a:p>
            <a:r>
              <a:rPr lang="en-GB" sz="1200" b="1" dirty="0"/>
              <a:t>New York artist </a:t>
            </a:r>
            <a:r>
              <a:rPr lang="en-GB" sz="2000" b="1" dirty="0">
                <a:solidFill>
                  <a:schemeClr val="accent5"/>
                </a:solidFill>
              </a:rPr>
              <a:t>Michael Mapes </a:t>
            </a:r>
            <a:r>
              <a:rPr lang="en-GB" sz="1200" b="1" dirty="0"/>
              <a:t>creates elaborate specimen boxes by dissecting photographs and then compartmentalizing individual fragments within plastic bags, glass vials, magnifiers, in gelatin capsules and on insect pins. The boxes exist in an uncanny area between photography and sculpture, functioning both as portraits and as fascinating scientific canvases that make you question the logic behind the organization of each piece.</a:t>
            </a:r>
            <a:endParaRPr lang="en-GB" sz="1200" dirty="0"/>
          </a:p>
        </p:txBody>
      </p:sp>
      <p:pic>
        <p:nvPicPr>
          <p:cNvPr id="2052" name="Picture 4" descr="Artist Michael Mapes dissects photos and arranges them, pinning fragments like insects, and putting other pieces in vial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3755" y="1524000"/>
            <a:ext cx="4493845" cy="5257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Specimen no. 07 by Michael Mapes, 2006, multi media - photographic prints, misc printed material, insect pins, pinning foam, glass vials, magnifiers, gelatin capsules,resin, wax, within wood box with glass cove, 16 x 14. I chose this image because it relates to fragments in how each section creates a bigger picture and is connected to the person in the picture.: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78168" y="2133600"/>
            <a:ext cx="2389632" cy="3733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086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die Adams photographed South Vietnamese police chief Gen. Nguyen Ngoc Loan killing Viet Cong suspect Nguyen Van Lem in Saigon in 1968. Adams later regretted the impact of the Pulitzer Prize-winning image, apologizing to Gen. Nguyen and his family. &amp;quot;I&amp;#39;m not saying what he did was right,&amp;quot; &amp;lt;a href=&amp;quot;http://content.time.com/time/magazine/article/0,9171,988783,00.html&amp;quot; target=&amp;quot;_blank&amp;quot;&amp;gt;Adams wrote in Time magazine&amp;lt;/a&amp;gt;, &amp;quot;but you have to put yourself in his position.&amp;quot;"/>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3" y="101385"/>
            <a:ext cx="8864387"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507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die Adams photographed South Vietnamese police chief Gen. Nguyen Ngoc Loan killing Viet Cong suspect Nguyen Van Lem in Saigon in 1968. Adams later regretted the impact of the Pulitzer Prize-winning image, apologizing to Gen. Nguyen and his family. &amp;quot;I&amp;#39;m not saying what he did was right,&amp;quot; &amp;lt;a href=&amp;quot;http://content.time.com/time/magazine/article/0,9171,988783,00.html&amp;quot; target=&amp;quot;_blank&amp;quot;&amp;gt;Adams wrote in Time magazine&amp;lt;/a&amp;gt;, &amp;quot;but you have to put yourself in his position.&amp;quot;"/>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3" y="101385"/>
            <a:ext cx="8864387" cy="6408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335" y="94992"/>
            <a:ext cx="8876555" cy="819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414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570706"/>
          </a:xfrm>
        </p:spPr>
        <p:txBody>
          <a:bodyPr>
            <a:normAutofit/>
          </a:bodyPr>
          <a:lstStyle/>
          <a:p>
            <a:r>
              <a:rPr lang="en-GB" dirty="0"/>
              <a:t>Digital Illustration</a:t>
            </a:r>
          </a:p>
        </p:txBody>
      </p:sp>
      <p:pic>
        <p:nvPicPr>
          <p:cNvPr id="4" name="Picture 2" descr="O:\Students\Subjects\ART\SCANS\Mrs Martin scans\SArt-Copier15120711462.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rot="16200000">
            <a:off x="-443653" y="3667556"/>
            <a:ext cx="3716705" cy="2590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O:\Students\Subjects\ART\SCANS\Mrs Martin scans\SArt-Copier15120111430.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bwMode="auto">
          <a:xfrm rot="5400000">
            <a:off x="2230368" y="3693295"/>
            <a:ext cx="3716705" cy="2538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leaq.com/wp-content/uploads/the-black-math-14.jpg">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4332" y="838200"/>
            <a:ext cx="1940734" cy="28859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ixed media - Nikki Farquharson: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4736" y="228600"/>
            <a:ext cx="4260241" cy="2875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odle Vogue: "/>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019800" y="3064864"/>
            <a:ext cx="2743200" cy="37955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s could be fun - maybe even combine with muscles of the face?  High light muscles to frown or smile?: "/>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590800" y="838200"/>
            <a:ext cx="2093250" cy="21895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media-cache-ak0.pinimg.com/736x/39/6a/d9/396ad9335bc9865234fb2fd5dc76f26c.jpg">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88616" y="0"/>
            <a:ext cx="2155384" cy="3167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215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570706"/>
          </a:xfrm>
        </p:spPr>
        <p:txBody>
          <a:bodyPr>
            <a:normAutofit/>
          </a:bodyPr>
          <a:lstStyle/>
          <a:p>
            <a:r>
              <a:rPr lang="en-GB" dirty="0"/>
              <a:t>Digital Illustration</a:t>
            </a:r>
          </a:p>
        </p:txBody>
      </p:sp>
      <p:pic>
        <p:nvPicPr>
          <p:cNvPr id="4" name="Picture 2" descr="O:\Students\Subjects\ART\SCANS\Mrs Martin scans\SArt-Copier15120711462.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rot="16200000">
            <a:off x="-443653" y="3667556"/>
            <a:ext cx="3716705" cy="2590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O:\Students\Subjects\ART\SCANS\Mrs Martin scans\SArt-Copier15120111430.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bwMode="auto">
          <a:xfrm rot="5400000">
            <a:off x="2230368" y="3693295"/>
            <a:ext cx="3716705" cy="2538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leaq.com/wp-content/uploads/the-black-math-14.jpg">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4332" y="838200"/>
            <a:ext cx="1940734" cy="28859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ixed media - Nikki Farquharson: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4736" y="228600"/>
            <a:ext cx="4260241" cy="2875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odle Vogue: "/>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019800" y="3064864"/>
            <a:ext cx="2743200" cy="37955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s could be fun - maybe even combine with muscles of the face?  High light muscles to frown or smile?: "/>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590800" y="838200"/>
            <a:ext cx="2093250" cy="21895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media-cache-ak0.pinimg.com/736x/39/6a/d9/396ad9335bc9865234fb2fd5dc76f26c.jpg">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88616" y="0"/>
            <a:ext cx="2155384" cy="3167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37425" y="2362200"/>
            <a:ext cx="4287375" cy="34163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t>Success Criteria:</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790123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Students\Subjects\ART\SCANS\Mrs Martin scans\SArt-Copier15120711462.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rot="16200000">
            <a:off x="-838909" y="1145584"/>
            <a:ext cx="6553201" cy="45668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O:\Students\Subjects\ART\SCANS\Mrs Martin scans\SArt-Copier15120111430.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bwMode="auto">
          <a:xfrm rot="5400000">
            <a:off x="3413144" y="1179304"/>
            <a:ext cx="6567060" cy="448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936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570706"/>
          </a:xfrm>
        </p:spPr>
        <p:txBody>
          <a:bodyPr>
            <a:normAutofit/>
          </a:bodyPr>
          <a:lstStyle/>
          <a:p>
            <a:r>
              <a:rPr lang="en-GB" dirty="0"/>
              <a:t>Digital Illustration</a:t>
            </a:r>
          </a:p>
        </p:txBody>
      </p:sp>
      <p:pic>
        <p:nvPicPr>
          <p:cNvPr id="4" name="Picture 2" descr="O:\Students\Subjects\ART\SCANS\Mrs Martin scans\SArt-Copier15120711462.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rot="16200000">
            <a:off x="-443653" y="3667556"/>
            <a:ext cx="3716705" cy="2590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O:\Students\Subjects\ART\SCANS\Mrs Martin scans\SArt-Copier15120111430.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bwMode="auto">
          <a:xfrm rot="5400000">
            <a:off x="2230368" y="3693295"/>
            <a:ext cx="3716705" cy="2538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leaq.com/wp-content/uploads/the-black-math-14.jpg">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4332" y="838200"/>
            <a:ext cx="1940734" cy="28859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ixed media - Nikki Farquharson: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4736" y="228600"/>
            <a:ext cx="4260241" cy="2875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odle Vogue: "/>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019800" y="3064864"/>
            <a:ext cx="2743200" cy="37955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s could be fun - maybe even combine with muscles of the face?  High light muscles to frown or smile?: "/>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590800" y="838200"/>
            <a:ext cx="2093250" cy="21895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media-cache-ak0.pinimg.com/736x/39/6a/d9/396ad9335bc9865234fb2fd5dc76f26c.jpg">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88616" y="0"/>
            <a:ext cx="2155384" cy="31679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lmann\AppData\Local\Microsoft\Windows\Temporary Internet Files\Content.MSO\B01C745C.jpg"/>
          <p:cNvPicPr/>
          <p:nvPr/>
        </p:nvPicPr>
        <p:blipFill rotWithShape="1">
          <a:blip r:embed="rId13" cstate="email">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a:ext>
            </a:extLst>
          </a:blip>
          <a:srcRect/>
          <a:stretch/>
        </p:blipFill>
        <p:spPr bwMode="auto">
          <a:xfrm rot="16200000">
            <a:off x="4372609" y="1983091"/>
            <a:ext cx="3814842" cy="48825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descr="C:\Users\lmann\AppData\Local\Microsoft\Windows\Temporary Internet Files\Content.MSO\B01C745C.jpg"/>
          <p:cNvPicPr/>
          <p:nvPr/>
        </p:nvPicPr>
        <p:blipFill rotWithShape="1">
          <a:blip r:embed="rId15" cstate="email">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a:ext>
            </a:extLst>
          </a:blip>
          <a:srcRect/>
          <a:stretch/>
        </p:blipFill>
        <p:spPr bwMode="auto">
          <a:xfrm rot="16200000">
            <a:off x="5527051" y="-899631"/>
            <a:ext cx="1500995" cy="51290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p:cNvSpPr txBox="1"/>
          <p:nvPr/>
        </p:nvSpPr>
        <p:spPr>
          <a:xfrm>
            <a:off x="152400" y="1359645"/>
            <a:ext cx="3560617" cy="4247317"/>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3600" b="1" u="sng" dirty="0"/>
              <a:t>Evidence:</a:t>
            </a:r>
          </a:p>
          <a:p>
            <a:pPr marL="342900" indent="-342900">
              <a:buFont typeface="Wingdings" panose="05000000000000000000" pitchFamily="2" charset="2"/>
              <a:buChar char="ü"/>
            </a:pPr>
            <a:r>
              <a:rPr lang="en-GB" sz="2000" b="1" dirty="0"/>
              <a:t>Range of media/ techniques- across multiple disciplines (Textiles, 3D, Illustration, Graphics etc.) </a:t>
            </a:r>
          </a:p>
          <a:p>
            <a:pPr marL="571500" indent="-571500">
              <a:buFont typeface="Wingdings" panose="05000000000000000000" pitchFamily="2" charset="2"/>
              <a:buChar char="ü"/>
            </a:pPr>
            <a:endParaRPr lang="en-GB" sz="4400" b="1" dirty="0"/>
          </a:p>
          <a:p>
            <a:pPr marL="342900" indent="-342900">
              <a:buFont typeface="Wingdings" panose="05000000000000000000" pitchFamily="2" charset="2"/>
              <a:buChar char="ü"/>
            </a:pPr>
            <a:r>
              <a:rPr lang="en-GB" sz="2000" b="1" dirty="0"/>
              <a:t>Broad range of Experimentations within each media selected</a:t>
            </a:r>
          </a:p>
          <a:p>
            <a:pPr marL="342900" indent="-342900">
              <a:buFont typeface="Wingdings" panose="05000000000000000000" pitchFamily="2" charset="2"/>
              <a:buChar char="ü"/>
            </a:pPr>
            <a:endParaRPr lang="en-GB" sz="2000" b="1" dirty="0"/>
          </a:p>
          <a:p>
            <a:pPr marL="571500" indent="-571500">
              <a:buFont typeface="Arial" panose="020B0604020202020204" pitchFamily="34" charset="0"/>
              <a:buChar char="•"/>
            </a:pPr>
            <a:endParaRPr lang="en-GB" sz="1000" b="1" u="sng" dirty="0"/>
          </a:p>
        </p:txBody>
      </p:sp>
    </p:spTree>
    <p:extLst>
      <p:ext uri="{BB962C8B-B14F-4D97-AF65-F5344CB8AC3E}">
        <p14:creationId xmlns:p14="http://schemas.microsoft.com/office/powerpoint/2010/main" val="3878259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Students\Subjects\ART\SCANS\Mrs Martin scans\SArt-Copier15120211294.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5400000">
            <a:off x="-1002883" y="1016413"/>
            <a:ext cx="6844469" cy="483870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O:\Students\Subjects\ART\SCANS\Mrs Martin scans\SArt-Copier15120211382.jp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5400000">
            <a:off x="3264317" y="1019262"/>
            <a:ext cx="6844471" cy="4838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32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Marion Bolognesi  #eyes #watercolor #watercolour: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67000" y="3124200"/>
            <a:ext cx="2877726" cy="364593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photoshoproadmap.com/imagenes/blog/photoeffects2/1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6457" y="152400"/>
            <a:ext cx="4339086"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0" y="152400"/>
            <a:ext cx="3510898" cy="369332"/>
          </a:xfrm>
          <a:prstGeom prst="rect">
            <a:avLst/>
          </a:prstGeom>
          <a:ln>
            <a:solidFill>
              <a:schemeClr val="accent1"/>
            </a:solidFill>
          </a:ln>
        </p:spPr>
        <p:txBody>
          <a:bodyPr wrap="none">
            <a:spAutoFit/>
          </a:bodyPr>
          <a:lstStyle/>
          <a:p>
            <a:r>
              <a:rPr lang="en-GB" dirty="0"/>
              <a:t>https://youtu.be/XnBTorzXnNE</a:t>
            </a:r>
          </a:p>
        </p:txBody>
      </p:sp>
      <p:pic>
        <p:nvPicPr>
          <p:cNvPr id="14340" name="Picture 4" descr="EXCLUSIVE - Awesome Effect, Marquee Tool, Color Balance - Photoshop CS5 Tutorial-6909707987_359ee16096-jpg">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659922"/>
            <a:ext cx="3352800" cy="209885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 by Januz Miralles © I really liked this artists work as it made me think about the four elements reflecting emoution. The way the piece was created gives the impression that the girl is on fire.: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079" y="3124201"/>
            <a:ext cx="2474823" cy="37122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81746" y="6400800"/>
            <a:ext cx="1808508"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GB" b="1" dirty="0" err="1"/>
              <a:t>Januz</a:t>
            </a:r>
            <a:r>
              <a:rPr lang="en-GB" b="1" dirty="0"/>
              <a:t> Miralles </a:t>
            </a:r>
            <a:endParaRPr lang="en-GB" dirty="0"/>
          </a:p>
        </p:txBody>
      </p:sp>
      <p:pic>
        <p:nvPicPr>
          <p:cNvPr id="4098" name="Picture 2" descr="O:\Students\Subjects\ART\SCANS\Mrs Martin scans\SArt-Copier1512071047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57800" y="2627809"/>
            <a:ext cx="1622525" cy="229443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O:\Students\Subjects\ART\SCANS\Mrs Martin scans\SArt-Copier15120710473.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99394" y="2061552"/>
            <a:ext cx="2167008" cy="30643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Students\Subjects\ART\SCANS\Mrs Martin scans\SArt-Copier15120710480.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76372" y="4181560"/>
            <a:ext cx="1721750" cy="243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20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eautifuldecay.com/wp-content/uploads/2013/06/Fabienne-Rivory-photography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135923"/>
            <a:ext cx="6579551" cy="6579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545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41830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pPr algn="ctr"/>
            <a:r>
              <a:rPr lang="en-GB" sz="3200" dirty="0"/>
              <a:t>Nostalgia using paint techniques</a:t>
            </a:r>
          </a:p>
        </p:txBody>
      </p:sp>
      <p:pic>
        <p:nvPicPr>
          <p:cNvPr id="1026" name="Picture 2" descr="PHOTOGRAPHY AND PAINT PORTRAITS -   Philippine artist Janus Miralles makes very beautiful abstract portraits by mixing photography and paint as a way to create. Often in black and white, faces are erased with a certain darkness, as if they were burnt.: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838200"/>
            <a:ext cx="23876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GRAPHY AND PAINT PORTRAITS - Philippine artist Janus Miralles makes very beautiful abstract portraits by mixing photography and paint as a way to create. Often in black and white, faces are erased with a certain darkness, as if they were burnt.: "/>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3200" y="4419600"/>
            <a:ext cx="2311400" cy="23671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xed Media Photography by Aliza Razell: "/>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590799" y="848882"/>
            <a:ext cx="2183417" cy="43327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xed Media Photography by Aliza Razell: "/>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590799" y="5161194"/>
            <a:ext cx="2183418" cy="14367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 y="4234934"/>
            <a:ext cx="2601994" cy="338554"/>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GB" sz="1600" dirty="0"/>
              <a:t>Philippine Janus Miralles </a:t>
            </a:r>
          </a:p>
        </p:txBody>
      </p:sp>
      <p:sp>
        <p:nvSpPr>
          <p:cNvPr id="5" name="Rectangle 4"/>
          <p:cNvSpPr/>
          <p:nvPr/>
        </p:nvSpPr>
        <p:spPr>
          <a:xfrm>
            <a:off x="3048000" y="6462256"/>
            <a:ext cx="1362874" cy="338554"/>
          </a:xfrm>
          <a:prstGeom prst="rect">
            <a:avLst/>
          </a:prstGeom>
          <a:ln/>
        </p:spPr>
        <p:style>
          <a:lnRef idx="3">
            <a:schemeClr val="lt1"/>
          </a:lnRef>
          <a:fillRef idx="1">
            <a:schemeClr val="accent1"/>
          </a:fillRef>
          <a:effectRef idx="1">
            <a:schemeClr val="accent1"/>
          </a:effectRef>
          <a:fontRef idx="minor">
            <a:schemeClr val="lt1"/>
          </a:fontRef>
        </p:style>
        <p:txBody>
          <a:bodyPr wrap="none">
            <a:spAutoFit/>
          </a:bodyPr>
          <a:lstStyle/>
          <a:p>
            <a:r>
              <a:rPr lang="en-GB" sz="1600" b="1" dirty="0"/>
              <a:t>Aliza Razell </a:t>
            </a:r>
            <a:endParaRPr lang="en-GB" sz="1600" b="1" dirty="0">
              <a:effectLst/>
            </a:endParaRPr>
          </a:p>
        </p:txBody>
      </p:sp>
      <p:pic>
        <p:nvPicPr>
          <p:cNvPr id="1034" name="Picture 10" descr="Love the photography mixing with the water colour paint. Under.Ligne collection lookbook: "/>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76799" y="848882"/>
            <a:ext cx="4052031" cy="547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43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1962397"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GB" dirty="0" err="1"/>
              <a:t>Fabienne</a:t>
            </a:r>
            <a:r>
              <a:rPr lang="en-GB" dirty="0"/>
              <a:t> </a:t>
            </a:r>
            <a:r>
              <a:rPr lang="en-GB" dirty="0" err="1"/>
              <a:t>Rivory</a:t>
            </a:r>
            <a:endParaRPr lang="en-GB" dirty="0"/>
          </a:p>
        </p:txBody>
      </p:sp>
      <p:pic>
        <p:nvPicPr>
          <p:cNvPr id="2050" name="Picture 2" descr="http://beautifuldecay.com/wp-content/uploads/2013/06/Fabienne-Rivory-photography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050" y="685800"/>
            <a:ext cx="3095625" cy="30956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nlmixe-tricepses.savviihq.com/wp-content/uploads/2013/06/labokoff-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129389"/>
            <a:ext cx="1987620" cy="19907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hisiscolossal.com/wp-content/uploads/2013/05/labokoff-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233612"/>
            <a:ext cx="4465010" cy="44719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media-cache-ak0.pinimg.com/736x/aa/ca/37/aaca376d1df7fe68e9b3b1d7dbab07e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3886200"/>
            <a:ext cx="2841358" cy="284135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4.bp.blogspot.com/-pEp2qfKHZt0/U4sfKg125kI/AAAAAAAB8xI/i8ffpMX-jlQ/s1600/Fabienne+Rivory.+benvi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93758" y="4358938"/>
            <a:ext cx="2346662" cy="23466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s-media-cache-ec0.pinimg.com/736x/a4/33/ea/a433eaff8a7ae27c967dde7f40a98e4d.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10199" y="121777"/>
            <a:ext cx="3197339" cy="19983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95600" y="2219742"/>
            <a:ext cx="1905000" cy="212365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1100" dirty="0"/>
              <a:t>French artist </a:t>
            </a:r>
            <a:r>
              <a:rPr lang="en-GB" sz="1100" dirty="0" err="1">
                <a:hlinkClick r:id="rId8"/>
              </a:rPr>
              <a:t>Fabienne</a:t>
            </a:r>
            <a:r>
              <a:rPr lang="en-GB" sz="1100" dirty="0">
                <a:hlinkClick r:id="rId8"/>
              </a:rPr>
              <a:t> </a:t>
            </a:r>
            <a:r>
              <a:rPr lang="en-GB" sz="1100" dirty="0" err="1">
                <a:hlinkClick r:id="rId8"/>
              </a:rPr>
              <a:t>Rivory</a:t>
            </a:r>
            <a:r>
              <a:rPr lang="en-GB" sz="1100" dirty="0"/>
              <a:t> creates these unusually beautiful images by working with mirrored photographs and </a:t>
            </a:r>
            <a:r>
              <a:rPr lang="en-GB" sz="1100" dirty="0" err="1"/>
              <a:t>watercolor</a:t>
            </a:r>
            <a:r>
              <a:rPr lang="en-GB" sz="1100" dirty="0"/>
              <a:t> paints. </a:t>
            </a:r>
            <a:r>
              <a:rPr lang="en-GB" sz="1100" dirty="0" err="1"/>
              <a:t>Rivory</a:t>
            </a:r>
            <a:r>
              <a:rPr lang="en-GB" sz="1100" dirty="0"/>
              <a:t> has been making artwork that blends paint and photography since 2007, a process she likens to the exploration of memory versus reality.</a:t>
            </a:r>
          </a:p>
        </p:txBody>
      </p:sp>
    </p:spTree>
    <p:extLst>
      <p:ext uri="{BB962C8B-B14F-4D97-AF65-F5344CB8AC3E}">
        <p14:creationId xmlns:p14="http://schemas.microsoft.com/office/powerpoint/2010/main" val="4081690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 criteria:</a:t>
            </a:r>
          </a:p>
        </p:txBody>
      </p:sp>
      <p:sp>
        <p:nvSpPr>
          <p:cNvPr id="3" name="Content Placeholder 2"/>
          <p:cNvSpPr>
            <a:spLocks noGrp="1"/>
          </p:cNvSpPr>
          <p:nvPr>
            <p:ph idx="1"/>
          </p:nvPr>
        </p:nvSpPr>
        <p:spPr>
          <a:xfrm>
            <a:off x="457200" y="1295400"/>
            <a:ext cx="8229600" cy="4876800"/>
          </a:xfrm>
        </p:spPr>
        <p:txBody>
          <a:bodyPr>
            <a:normAutofit/>
          </a:bodyPr>
          <a:lstStyle/>
          <a:p>
            <a:r>
              <a:rPr lang="en-US" dirty="0"/>
              <a:t>Different techniques: burning, natural dying, scratching, digital outcomes (painting), etc. </a:t>
            </a:r>
          </a:p>
          <a:p>
            <a:r>
              <a:rPr lang="en-US" dirty="0"/>
              <a:t>Annotations – discuss techniques and how this affects our interpretation</a:t>
            </a:r>
          </a:p>
          <a:p>
            <a:r>
              <a:rPr lang="en-US" dirty="0"/>
              <a:t>Presentation - enhancing nostalgia vibes – labels, polaroid, prepared backgrounds,</a:t>
            </a:r>
          </a:p>
          <a:p>
            <a:r>
              <a:rPr lang="en-US" dirty="0"/>
              <a:t>Fill  the page – no gaps</a:t>
            </a:r>
          </a:p>
          <a:p>
            <a:r>
              <a:rPr lang="en-US" dirty="0"/>
              <a:t>Clear title </a:t>
            </a:r>
          </a:p>
        </p:txBody>
      </p:sp>
    </p:spTree>
    <p:extLst>
      <p:ext uri="{BB962C8B-B14F-4D97-AF65-F5344CB8AC3E}">
        <p14:creationId xmlns:p14="http://schemas.microsoft.com/office/powerpoint/2010/main" val="291723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c_mi" descr="http://www.happinessisblog.com/.a/6a0120a5c8d9a9970c017c38737332970b-800wi">
            <a:hlinkClick r:id="rId2"/>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76200"/>
            <a:ext cx="5731510" cy="4107180"/>
          </a:xfrm>
          <a:prstGeom prst="rect">
            <a:avLst/>
          </a:prstGeom>
          <a:noFill/>
          <a:ln>
            <a:noFill/>
          </a:ln>
        </p:spPr>
      </p:pic>
      <p:pic>
        <p:nvPicPr>
          <p:cNvPr id="5" name="irc_mi" descr="http://www.happinessisblog.com/.a/6a0120a5c8d9a9970c017eea16ba5a970d-800wi">
            <a:hlinkClick r:id="rId4"/>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4800" y="3276600"/>
            <a:ext cx="4893310" cy="3469640"/>
          </a:xfrm>
          <a:prstGeom prst="rect">
            <a:avLst/>
          </a:prstGeom>
          <a:noFill/>
          <a:ln>
            <a:noFill/>
          </a:ln>
        </p:spPr>
      </p:pic>
      <p:pic>
        <p:nvPicPr>
          <p:cNvPr id="3074" name="Picture 2" descr="WatercolorPhotography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07710" y="76200"/>
            <a:ext cx="3204519" cy="38704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200" y="4200026"/>
            <a:ext cx="4038600"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sz="1400" b="1" dirty="0"/>
              <a:t>Adventures In Watercolour &amp; Photography</a:t>
            </a:r>
            <a:endParaRPr lang="en-GB" sz="1400" dirty="0"/>
          </a:p>
        </p:txBody>
      </p:sp>
      <p:sp>
        <p:nvSpPr>
          <p:cNvPr id="7" name="Rectangle 6"/>
          <p:cNvSpPr/>
          <p:nvPr/>
        </p:nvSpPr>
        <p:spPr>
          <a:xfrm>
            <a:off x="96795" y="4688254"/>
            <a:ext cx="4018005"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GB" b="1" dirty="0"/>
              <a:t>Daniel Castro, photography</a:t>
            </a:r>
          </a:p>
          <a:p>
            <a:r>
              <a:rPr lang="en-GB" b="1" dirty="0"/>
              <a:t>Katie Rodgers, illustration</a:t>
            </a:r>
          </a:p>
        </p:txBody>
      </p:sp>
    </p:spTree>
    <p:extLst>
      <p:ext uri="{BB962C8B-B14F-4D97-AF65-F5344CB8AC3E}">
        <p14:creationId xmlns:p14="http://schemas.microsoft.com/office/powerpoint/2010/main" val="2194165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ru-photography.co.uk/wp-content/uploads/2015/03/painting7-683x1024.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09880"/>
            <a:ext cx="4404103" cy="65957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inting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1200" y="109880"/>
            <a:ext cx="3200400" cy="48006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ainting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54173" y="2091080"/>
            <a:ext cx="2692400" cy="40386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10200" y="5945015"/>
            <a:ext cx="3276600"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GB" dirty="0" err="1"/>
              <a:t>Rekha</a:t>
            </a:r>
            <a:r>
              <a:rPr lang="en-GB" dirty="0"/>
              <a:t> </a:t>
            </a:r>
            <a:r>
              <a:rPr lang="en-GB" dirty="0" err="1"/>
              <a:t>Garton</a:t>
            </a:r>
            <a:r>
              <a:rPr lang="en-GB" dirty="0"/>
              <a:t> Photography</a:t>
            </a:r>
          </a:p>
        </p:txBody>
      </p:sp>
    </p:spTree>
    <p:extLst>
      <p:ext uri="{BB962C8B-B14F-4D97-AF65-F5344CB8AC3E}">
        <p14:creationId xmlns:p14="http://schemas.microsoft.com/office/powerpoint/2010/main" val="3418882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894"/>
            <a:ext cx="8229600" cy="646906"/>
          </a:xfrm>
        </p:spPr>
        <p:txBody>
          <a:bodyPr>
            <a:normAutofit/>
          </a:bodyPr>
          <a:lstStyle/>
          <a:p>
            <a:r>
              <a:rPr lang="en-GB" dirty="0"/>
              <a:t>Stitching/ Embroidery</a:t>
            </a:r>
          </a:p>
        </p:txBody>
      </p:sp>
      <p:pic>
        <p:nvPicPr>
          <p:cNvPr id="1026" name="Picture 2" descr="I love this image. The way they have filled in an image with embroidery opened up a whole level of inspiration for me to fill in, or outline an image using embroidery/beading techniques.: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762000"/>
            <a:ext cx="2682558"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hejealouscurator.com/blog/wp-content/uploads/2013/12/joser_1.jpg: "/>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14600" y="685800"/>
            <a:ext cx="194483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tist Hinke Schreuders Alters 1950s Advertising and Fashion Photography with Hand-Stitched Embroidery http://www.thisiscolossal.com/2014/08/embroidered-images-hinke-schreuders/: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681508"/>
            <a:ext cx="2690183" cy="35856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tist -Jose Ramussi ( vintage photography / Thread / Mixed Media / Art ):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20327" y="0"/>
            <a:ext cx="2023672"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hoto mag embroidery / via jose ignacio romuss murphy: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2400" y="3809288"/>
            <a:ext cx="2286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3578947"/>
            <a:ext cx="1624163" cy="369332"/>
          </a:xfrm>
          <a:prstGeom prst="rect">
            <a:avLst/>
          </a:prstGeom>
        </p:spPr>
        <p:style>
          <a:lnRef idx="3">
            <a:schemeClr val="lt1"/>
          </a:lnRef>
          <a:fillRef idx="1">
            <a:schemeClr val="accent4"/>
          </a:fillRef>
          <a:effectRef idx="1">
            <a:schemeClr val="accent4"/>
          </a:effectRef>
          <a:fontRef idx="minor">
            <a:schemeClr val="lt1"/>
          </a:fontRef>
        </p:style>
        <p:txBody>
          <a:bodyPr wrap="none">
            <a:spAutoFit/>
          </a:bodyPr>
          <a:lstStyle/>
          <a:p>
            <a:r>
              <a:rPr lang="en-GB" dirty="0"/>
              <a:t>Jose Romussi</a:t>
            </a:r>
          </a:p>
        </p:txBody>
      </p:sp>
      <p:pic>
        <p:nvPicPr>
          <p:cNvPr id="1036" name="Picture 12" descr="Stacey Page: "/>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38400" y="3505200"/>
            <a:ext cx="2186450" cy="33452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15000" y="152400"/>
            <a:ext cx="2185214" cy="369332"/>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GB" b="1" dirty="0"/>
              <a:t>Hinke Schreuders </a:t>
            </a:r>
            <a:endParaRPr lang="en-GB" dirty="0"/>
          </a:p>
        </p:txBody>
      </p:sp>
      <p:pic>
        <p:nvPicPr>
          <p:cNvPr id="1038" name="Picture 14" descr="Photography and embroidery by Full Mano: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02641" y="3409115"/>
            <a:ext cx="2517686" cy="344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833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ve the vintage postcard/geometric embroidery mixed media work of Seattle based artist Shaun Kardinal.: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3501"/>
            <a:ext cx="1905000" cy="67182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mbroidered photographs... kinda weird but kinda awesome and something I think I want to try: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7400" y="62077"/>
            <a:ext cx="1658260" cy="67197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urizio Anzeri- i love the use of photography and the distortion created by the stitch. I also like the colour scheme of thread.: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0" y="80593"/>
            <a:ext cx="2764878" cy="3793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32479" y="3244334"/>
            <a:ext cx="1879041" cy="369332"/>
          </a:xfrm>
          <a:prstGeom prst="rect">
            <a:avLst/>
          </a:prstGeom>
          <a:ln/>
        </p:spPr>
        <p:style>
          <a:lnRef idx="3">
            <a:schemeClr val="lt1"/>
          </a:lnRef>
          <a:fillRef idx="1">
            <a:schemeClr val="accent1"/>
          </a:fillRef>
          <a:effectRef idx="1">
            <a:schemeClr val="accent1"/>
          </a:effectRef>
          <a:fontRef idx="minor">
            <a:schemeClr val="lt1"/>
          </a:fontRef>
        </p:style>
        <p:txBody>
          <a:bodyPr wrap="none">
            <a:spAutoFit/>
          </a:bodyPr>
          <a:lstStyle/>
          <a:p>
            <a:r>
              <a:rPr lang="en-GB" b="1" dirty="0"/>
              <a:t>Maurizio </a:t>
            </a:r>
            <a:r>
              <a:rPr lang="en-GB" b="1" dirty="0" err="1"/>
              <a:t>Anzeri</a:t>
            </a:r>
            <a:endParaRPr lang="en-GB" dirty="0"/>
          </a:p>
        </p:txBody>
      </p:sp>
      <p:pic>
        <p:nvPicPr>
          <p:cNvPr id="2056" name="Picture 8" descr="Manny Robertson- Embroidered Metropolis. ((Each original print is composed of two portraits, one color and one black and white, that have been cut and sewn together by hand.)):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74878" y="62077"/>
            <a:ext cx="2464347" cy="38080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nny Robertson: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74878" y="2951440"/>
            <a:ext cx="2464347" cy="3807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09635" y="6375281"/>
            <a:ext cx="2194832" cy="369332"/>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GB" b="1" dirty="0"/>
              <a:t>Manny Robertson </a:t>
            </a:r>
            <a:endParaRPr lang="en-GB" b="1" dirty="0">
              <a:effectLst/>
            </a:endParaRPr>
          </a:p>
        </p:txBody>
      </p:sp>
      <p:pic>
        <p:nvPicPr>
          <p:cNvPr id="11" name="Picture 16" descr="DIY: embroidered photo art: "/>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10000" y="3810000"/>
            <a:ext cx="1981200" cy="297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953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i love the mix of the picture and the thread, i could try experimenting on paper or scanning work into photoshop: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6553200" cy="655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4600" y="3407362"/>
            <a:ext cx="2785573"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Stitch samples: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6" name="Picture 5" descr="C:\Users\lmann\AppData\Local\Microsoft\Windows\Temporary Internet Files\Content.MSO\B01C745C.jpg"/>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rot="16200000">
            <a:off x="6692169" y="979359"/>
            <a:ext cx="2082073" cy="25124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descr="C:\Users\lmann\AppData\Local\Microsoft\Windows\Temporary Internet Files\Content.MSO\B01C745C.jpg"/>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bwMode="auto">
          <a:xfrm rot="16200000">
            <a:off x="7277101" y="-647701"/>
            <a:ext cx="914399" cy="25146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6" descr="Artist Hinke Schreuders Alters 1950s Advertising and Fashion Photography with Hand-Stitched Embroidery http://www.thisiscolossal.com/2014/08/embroidered-images-hinke-schreuders/: "/>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76800" y="470627"/>
            <a:ext cx="1238619" cy="16509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Photo mag embroidery / via jose ignacio romuss murphy: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186820"/>
            <a:ext cx="12192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Stacey Page: "/>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34620" y="2442165"/>
            <a:ext cx="1289980" cy="1973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aurizio Anzeri- i love the use of photography and the distortion created by the stitch. I also like the colour scheme of thread.: "/>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52400" y="2457378"/>
            <a:ext cx="1194200" cy="16384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anny Robertson- Embroidered Metropolis. ((Each original print is composed of two portraits, one color and one black and white, that have been cut and sewn together by hand.)): "/>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04800" y="4648200"/>
            <a:ext cx="1232173" cy="1904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DIY: embroidered photo art: "/>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895600" y="4953001"/>
            <a:ext cx="1163177" cy="17447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 love this image. The way they have filled in an image with embroidery opened up a whole level of inspiration for me to fill in, or outline an image using embroidery/beading techniques.: "/>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915170" y="4869019"/>
            <a:ext cx="1161877" cy="1683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hotography and embroidery by Full Mano: "/>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717818" y="186820"/>
            <a:ext cx="1340959" cy="18369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ve the vintage postcard/geometric embroidery mixed media work of Seattle based artist Shaun Kardinal.: "/>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2384174" y="2783984"/>
            <a:ext cx="2093822" cy="13118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4.bp.blogspot.com/_SzUI3__TLxg/TMsWX4AHc-I/AAAAAAAACFI/FtCVFH5BqvE/s1600/Various+types+of+stitches+of++Take+a+Stitch+Tuesday.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938145" y="3733800"/>
            <a:ext cx="1592309" cy="14363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324600" y="5257800"/>
            <a:ext cx="2785573"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1200" dirty="0"/>
              <a:t>Running stitch (backwards)</a:t>
            </a:r>
          </a:p>
          <a:p>
            <a:pPr marL="285750" indent="-285750">
              <a:buFont typeface="Arial" panose="020B0604020202020204" pitchFamily="34" charset="0"/>
              <a:buChar char="•"/>
            </a:pPr>
            <a:r>
              <a:rPr lang="en-GB" sz="1200" dirty="0"/>
              <a:t>Chain stitch</a:t>
            </a:r>
          </a:p>
          <a:p>
            <a:pPr marL="285750" indent="-285750">
              <a:buFont typeface="Arial" panose="020B0604020202020204" pitchFamily="34" charset="0"/>
              <a:buChar char="•"/>
            </a:pPr>
            <a:r>
              <a:rPr lang="en-GB" sz="1200" dirty="0"/>
              <a:t>.</a:t>
            </a:r>
          </a:p>
          <a:p>
            <a:pPr marL="285750" indent="-285750">
              <a:buFont typeface="Arial" panose="020B0604020202020204" pitchFamily="34" charset="0"/>
              <a:buChar char="•"/>
            </a:pPr>
            <a:endParaRPr lang="en-GB" sz="1200" dirty="0"/>
          </a:p>
        </p:txBody>
      </p:sp>
    </p:spTree>
    <p:extLst>
      <p:ext uri="{BB962C8B-B14F-4D97-AF65-F5344CB8AC3E}">
        <p14:creationId xmlns:p14="http://schemas.microsoft.com/office/powerpoint/2010/main" val="3912358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DETAILS: This is a gallery-quality paper print of my original painting Harborwalk No. 6, which was created by hand using my own photography of: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23825"/>
            <a:ext cx="6408737"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4" descr="Across the Charles No. 1 paper print - mixed media Boston skyline painting collage: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70688" y="123825"/>
            <a:ext cx="2159000" cy="661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708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91680" y="758921"/>
            <a:ext cx="2722949" cy="181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51520" y="116632"/>
            <a:ext cx="6408712" cy="576063"/>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3600" b="1" i="1" dirty="0"/>
              <a:t>Photoshop Essentials</a:t>
            </a:r>
            <a:endParaRPr lang="en-GB" sz="1800" b="1" i="1" dirty="0"/>
          </a:p>
        </p:txBody>
      </p:sp>
      <p:sp>
        <p:nvSpPr>
          <p:cNvPr id="5" name="Rectangle 4"/>
          <p:cNvSpPr/>
          <p:nvPr/>
        </p:nvSpPr>
        <p:spPr>
          <a:xfrm>
            <a:off x="6804248" y="132857"/>
            <a:ext cx="2160240" cy="523220"/>
          </a:xfrm>
          <a:prstGeom prst="rect">
            <a:avLst/>
          </a:prstGeom>
        </p:spPr>
        <p:txBody>
          <a:bodyPr wrap="square">
            <a:spAutoFit/>
          </a:bodyPr>
          <a:lstStyle/>
          <a:p>
            <a:r>
              <a:rPr lang="en-GB" sz="2800" b="1" dirty="0"/>
              <a:t>AO1 &amp; AO2</a:t>
            </a:r>
            <a:endParaRPr lang="en-GB" sz="2800" dirty="0"/>
          </a:p>
        </p:txBody>
      </p:sp>
      <p:sp>
        <p:nvSpPr>
          <p:cNvPr id="6" name="Rectangle 5"/>
          <p:cNvSpPr/>
          <p:nvPr/>
        </p:nvSpPr>
        <p:spPr>
          <a:xfrm>
            <a:off x="4464496" y="764704"/>
            <a:ext cx="4572000" cy="830997"/>
          </a:xfrm>
          <a:prstGeom prst="rect">
            <a:avLst/>
          </a:prstGeom>
          <a:ln>
            <a:solidFill>
              <a:schemeClr val="accent1"/>
            </a:solidFill>
          </a:ln>
        </p:spPr>
        <p:txBody>
          <a:bodyPr>
            <a:spAutoFit/>
          </a:bodyPr>
          <a:lstStyle/>
          <a:p>
            <a:r>
              <a:rPr lang="en-GB" sz="2400" b="1" dirty="0">
                <a:solidFill>
                  <a:srgbClr val="FF0000"/>
                </a:solidFill>
              </a:rPr>
              <a:t>AO1</a:t>
            </a:r>
            <a:r>
              <a:rPr lang="en-GB" sz="2400" b="1" dirty="0"/>
              <a:t>: </a:t>
            </a:r>
            <a:r>
              <a:rPr lang="en-GB" sz="2000" b="1" dirty="0"/>
              <a:t>Development of ideas</a:t>
            </a:r>
            <a:endParaRPr lang="en-GB" sz="2000" dirty="0">
              <a:solidFill>
                <a:srgbClr val="FF0000"/>
              </a:solidFill>
            </a:endParaRPr>
          </a:p>
          <a:p>
            <a:r>
              <a:rPr lang="en-GB" sz="2400" b="1" dirty="0">
                <a:solidFill>
                  <a:srgbClr val="FF0000"/>
                </a:solidFill>
              </a:rPr>
              <a:t>AO2</a:t>
            </a:r>
            <a:r>
              <a:rPr lang="en-GB" sz="2400" b="1" dirty="0"/>
              <a:t>: </a:t>
            </a:r>
            <a:r>
              <a:rPr lang="en-GB" b="1" dirty="0"/>
              <a:t>Experimentation with materials</a:t>
            </a:r>
            <a:endParaRPr lang="en-GB" i="1" dirty="0"/>
          </a:p>
        </p:txBody>
      </p:sp>
      <p:pic>
        <p:nvPicPr>
          <p:cNvPr id="1026" name="Picture 2" descr="The final resul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625" y="-71080313"/>
            <a:ext cx="401955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final resul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025" y="-70927913"/>
            <a:ext cx="401955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7972" y="836713"/>
            <a:ext cx="1965980"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22273" y="3435459"/>
            <a:ext cx="5029200" cy="3305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7536" y="6372036"/>
            <a:ext cx="2884264" cy="369332"/>
          </a:xfrm>
          <a:prstGeom prst="rect">
            <a:avLst/>
          </a:prstGeom>
          <a:solidFill>
            <a:schemeClr val="bg1"/>
          </a:solidFill>
        </p:spPr>
        <p:txBody>
          <a:bodyPr wrap="square" rtlCol="0">
            <a:spAutoFit/>
          </a:bodyPr>
          <a:lstStyle/>
          <a:p>
            <a:r>
              <a:rPr lang="en-GB" dirty="0"/>
              <a:t>Surreal motionscape</a:t>
            </a:r>
          </a:p>
        </p:txBody>
      </p:sp>
      <p:sp>
        <p:nvSpPr>
          <p:cNvPr id="15" name="TextBox 14"/>
          <p:cNvSpPr txBox="1"/>
          <p:nvPr/>
        </p:nvSpPr>
        <p:spPr>
          <a:xfrm>
            <a:off x="79322" y="717632"/>
            <a:ext cx="1673277" cy="369332"/>
          </a:xfrm>
          <a:prstGeom prst="rect">
            <a:avLst/>
          </a:prstGeom>
          <a:solidFill>
            <a:schemeClr val="bg1"/>
          </a:solidFill>
        </p:spPr>
        <p:txBody>
          <a:bodyPr wrap="square" rtlCol="0">
            <a:spAutoFit/>
          </a:bodyPr>
          <a:lstStyle/>
          <a:p>
            <a:r>
              <a:rPr lang="en-GB" dirty="0"/>
              <a:t>Reflection</a:t>
            </a:r>
          </a:p>
        </p:txBody>
      </p:sp>
      <p:pic>
        <p:nvPicPr>
          <p:cNvPr id="1034" name="Picture 10"/>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126779" y="1838085"/>
            <a:ext cx="3757589" cy="251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082104" y="1691870"/>
            <a:ext cx="1292735" cy="369332"/>
          </a:xfrm>
          <a:prstGeom prst="rect">
            <a:avLst/>
          </a:prstGeom>
          <a:solidFill>
            <a:schemeClr val="bg1"/>
          </a:solidFill>
        </p:spPr>
        <p:txBody>
          <a:bodyPr wrap="square" rtlCol="0">
            <a:spAutoFit/>
          </a:bodyPr>
          <a:lstStyle/>
          <a:p>
            <a:r>
              <a:rPr lang="en-GB" dirty="0"/>
              <a:t>Infra-red</a:t>
            </a:r>
          </a:p>
        </p:txBody>
      </p:sp>
      <p:pic>
        <p:nvPicPr>
          <p:cNvPr id="1035" name="Picture 11"/>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113974" y="3846534"/>
            <a:ext cx="2893291" cy="289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3837324" y="6372036"/>
            <a:ext cx="2639675" cy="369332"/>
          </a:xfrm>
          <a:prstGeom prst="rect">
            <a:avLst/>
          </a:prstGeom>
          <a:solidFill>
            <a:schemeClr val="bg1"/>
          </a:solidFill>
        </p:spPr>
        <p:txBody>
          <a:bodyPr wrap="square" rtlCol="0">
            <a:spAutoFit/>
          </a:bodyPr>
          <a:lstStyle/>
          <a:p>
            <a:r>
              <a:rPr lang="en-GB" dirty="0"/>
              <a:t>Typographical portrait</a:t>
            </a:r>
          </a:p>
        </p:txBody>
      </p:sp>
      <p:pic>
        <p:nvPicPr>
          <p:cNvPr id="1036" name="Picture 1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353382" y="4055874"/>
            <a:ext cx="2667531" cy="2685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362094" y="1672424"/>
            <a:ext cx="2788330" cy="238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1859252" y="2468993"/>
            <a:ext cx="2786783" cy="188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4158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O:\Students\Subjects\ART\SCANS\Mrs Martin scans\SArt-Copier15120211400.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a:off x="-19038" y="33470"/>
            <a:ext cx="9184151" cy="575773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O:\Students\Subjects\ART\SCANS\Mrs Martin scans\SArt-Copier15120211413.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bwMode="auto">
          <a:xfrm rot="16200000">
            <a:off x="390386" y="4542876"/>
            <a:ext cx="1924736" cy="270551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O:\Students\Subjects\ART\SCANS\Mrs Martin scans\SArt-Copier15120211392.jpg"/>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bwMode="auto">
          <a:xfrm rot="16200000">
            <a:off x="5495657" y="3226036"/>
            <a:ext cx="1837347" cy="542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599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trendland.com/wp-content/uploads/2014/09/Farbaum-by-Nick-Frank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3500438"/>
            <a:ext cx="295751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6" descr="http://trendland.com/wp-content/uploads/2014/09/Farbaum-by-Nick-Frank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14300"/>
            <a:ext cx="295275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6"/>
          <p:cNvSpPr txBox="1">
            <a:spLocks noChangeArrowheads="1"/>
          </p:cNvSpPr>
          <p:nvPr/>
        </p:nvSpPr>
        <p:spPr bwMode="auto">
          <a:xfrm>
            <a:off x="901700" y="3279775"/>
            <a:ext cx="1512888" cy="368300"/>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1800">
                <a:latin typeface="Arial" pitchFamily="34" charset="0"/>
              </a:rPr>
              <a:t>Nick Frank</a:t>
            </a:r>
          </a:p>
        </p:txBody>
      </p:sp>
      <p:pic>
        <p:nvPicPr>
          <p:cNvPr id="106501" name="Picture 8" descr="http://hccphotography.co.uk/wp-content/uploads/2013/11/Quivering-Forest-By-Jelle-Martens-image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0" y="476250"/>
            <a:ext cx="422592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0" descr="http://hccphotography.co.uk/wp-content/uploads/2013/11/261068109618638631_vkkkeguw_f.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07088" y="836613"/>
            <a:ext cx="3128962"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3" name="TextBox 9"/>
          <p:cNvSpPr txBox="1">
            <a:spLocks noChangeArrowheads="1"/>
          </p:cNvSpPr>
          <p:nvPr/>
        </p:nvSpPr>
        <p:spPr bwMode="auto">
          <a:xfrm>
            <a:off x="7502525" y="476250"/>
            <a:ext cx="1511300" cy="368300"/>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1800">
                <a:latin typeface="Arial" pitchFamily="34" charset="0"/>
              </a:rPr>
              <a:t>Jelle Martins</a:t>
            </a:r>
          </a:p>
        </p:txBody>
      </p:sp>
    </p:spTree>
    <p:extLst>
      <p:ext uri="{BB962C8B-B14F-4D97-AF65-F5344CB8AC3E}">
        <p14:creationId xmlns:p14="http://schemas.microsoft.com/office/powerpoint/2010/main" val="564146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archdezart.com/wp-content/uploads/2012/05/Stephanie-Jung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675" y="150813"/>
            <a:ext cx="501015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4" descr="http://ih2.redbubble.net/image.8908529.1319/flat,550x550,075,f.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0850" y="150813"/>
            <a:ext cx="467995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6" descr="http://media-cache-ec0.pinimg.com/736x/42/9f/1d/429f1de5f5b5693db192f103b6ff981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4663" y="3614738"/>
            <a:ext cx="46799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Box 6"/>
          <p:cNvSpPr txBox="1">
            <a:spLocks noChangeArrowheads="1"/>
          </p:cNvSpPr>
          <p:nvPr/>
        </p:nvSpPr>
        <p:spPr bwMode="auto">
          <a:xfrm>
            <a:off x="5472113" y="3244850"/>
            <a:ext cx="2303462" cy="369888"/>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1800">
                <a:latin typeface="Arial" pitchFamily="34" charset="0"/>
              </a:rPr>
              <a:t>Stephanie Jung</a:t>
            </a:r>
          </a:p>
        </p:txBody>
      </p:sp>
      <p:pic>
        <p:nvPicPr>
          <p:cNvPr id="107526" name="Picture 6" descr="http://farm3.static.flickr.com/2012/2074676944_368a1683ce_m.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25" y="923925"/>
            <a:ext cx="428625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948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media-cache-ak0.pinimg.com/736x/c8/45/93/c845933c77a058b2c8cf7c80d52bf20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3175"/>
            <a:ext cx="2811462"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4" descr="http://media-cache-ak0.pinimg.com/736x/09/21/93/092193b9f7f995c007e06b79e0e6c26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2138" y="28575"/>
            <a:ext cx="2808287" cy="67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5"/>
          <p:cNvSpPr txBox="1">
            <a:spLocks noChangeArrowheads="1"/>
          </p:cNvSpPr>
          <p:nvPr/>
        </p:nvSpPr>
        <p:spPr bwMode="auto">
          <a:xfrm>
            <a:off x="963613" y="6402388"/>
            <a:ext cx="2305050" cy="369887"/>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1800">
                <a:latin typeface="Arial" pitchFamily="34" charset="0"/>
              </a:rPr>
              <a:t>Lucas Davison</a:t>
            </a:r>
          </a:p>
        </p:txBody>
      </p:sp>
      <p:pic>
        <p:nvPicPr>
          <p:cNvPr id="108549" name="Picture 8" descr="http://media-cache-ak0.pinimg.com/736x/81/74/db/8174dbcbcde4f54695acdacbf747f89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5963" y="115888"/>
            <a:ext cx="32766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TextBox 8"/>
          <p:cNvSpPr txBox="1">
            <a:spLocks noChangeArrowheads="1"/>
          </p:cNvSpPr>
          <p:nvPr/>
        </p:nvSpPr>
        <p:spPr bwMode="auto">
          <a:xfrm>
            <a:off x="6443663" y="6370638"/>
            <a:ext cx="2305050" cy="368300"/>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1800">
                <a:latin typeface="Arial" pitchFamily="34" charset="0"/>
              </a:rPr>
              <a:t>Walker Evans</a:t>
            </a:r>
          </a:p>
        </p:txBody>
      </p:sp>
    </p:spTree>
    <p:extLst>
      <p:ext uri="{BB962C8B-B14F-4D97-AF65-F5344CB8AC3E}">
        <p14:creationId xmlns:p14="http://schemas.microsoft.com/office/powerpoint/2010/main" val="696415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3"/>
          <p:cNvSpPr txBox="1">
            <a:spLocks noChangeArrowheads="1"/>
          </p:cNvSpPr>
          <p:nvPr/>
        </p:nvSpPr>
        <p:spPr bwMode="auto">
          <a:xfrm>
            <a:off x="107950" y="115888"/>
            <a:ext cx="15113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1800">
                <a:latin typeface="Arial" pitchFamily="34" charset="0"/>
              </a:rPr>
              <a:t>Hand Painting</a:t>
            </a:r>
          </a:p>
          <a:p>
            <a:pPr algn="ctr" eaLnBrk="1" hangingPunct="1">
              <a:spcBef>
                <a:spcPct val="0"/>
              </a:spcBef>
              <a:buClrTx/>
              <a:buSzTx/>
              <a:buFontTx/>
              <a:buNone/>
            </a:pPr>
            <a:endParaRPr lang="en-GB" altLang="en-US" sz="1800">
              <a:latin typeface="Arial" pitchFamily="34" charset="0"/>
            </a:endParaRPr>
          </a:p>
        </p:txBody>
      </p:sp>
      <p:pic>
        <p:nvPicPr>
          <p:cNvPr id="109571" name="Picture 2" descr="http://www.abcdesign.com.br/wp-content/uploads/2012/03/ben-heine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3322638"/>
            <a:ext cx="4248150"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descr="http://benmayfield.files.wordpress.com/2011/01/ben-heine-pencil-vs-camera-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3716338"/>
            <a:ext cx="3095625"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Box 12"/>
          <p:cNvSpPr txBox="1">
            <a:spLocks noChangeArrowheads="1"/>
          </p:cNvSpPr>
          <p:nvPr/>
        </p:nvSpPr>
        <p:spPr bwMode="auto">
          <a:xfrm>
            <a:off x="139700" y="2781300"/>
            <a:ext cx="15113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1800">
                <a:latin typeface="Arial" pitchFamily="34" charset="0"/>
              </a:rPr>
              <a:t>Ben Heine</a:t>
            </a:r>
          </a:p>
        </p:txBody>
      </p:sp>
      <p:pic>
        <p:nvPicPr>
          <p:cNvPr id="109574" name="Picture 6" descr="http://www.juxtapoz.com/images_old/stories/2012/Oct2012/Oct17/Liz_Brizzi_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46275" y="115888"/>
            <a:ext cx="3201988"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8" descr="http://media-cache-ak0.pinimg.com/736x/49/61/6e/49616ed2d1c8d8c97723934574cd9ce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67325" y="122238"/>
            <a:ext cx="3786188"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6" name="TextBox 15"/>
          <p:cNvSpPr txBox="1">
            <a:spLocks noChangeArrowheads="1"/>
          </p:cNvSpPr>
          <p:nvPr/>
        </p:nvSpPr>
        <p:spPr bwMode="auto">
          <a:xfrm>
            <a:off x="7631113" y="4652963"/>
            <a:ext cx="14224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1800">
                <a:latin typeface="Arial" pitchFamily="34" charset="0"/>
              </a:rPr>
              <a:t>Liz Brizzi</a:t>
            </a:r>
          </a:p>
        </p:txBody>
      </p:sp>
    </p:spTree>
    <p:extLst>
      <p:ext uri="{BB962C8B-B14F-4D97-AF65-F5344CB8AC3E}">
        <p14:creationId xmlns:p14="http://schemas.microsoft.com/office/powerpoint/2010/main" val="2833964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images.huffingtonpost.com/2014-06-04-PARKand23RED3DPHOTOCOLLAGE50x65MIKEFALCO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115888"/>
            <a:ext cx="4968875" cy="652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Box 4"/>
          <p:cNvSpPr txBox="1">
            <a:spLocks noChangeArrowheads="1"/>
          </p:cNvSpPr>
          <p:nvPr/>
        </p:nvSpPr>
        <p:spPr bwMode="auto">
          <a:xfrm>
            <a:off x="139700" y="6270625"/>
            <a:ext cx="1511300" cy="368300"/>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1800">
                <a:latin typeface="Arial" pitchFamily="34" charset="0"/>
              </a:rPr>
              <a:t>Mike Falcon</a:t>
            </a:r>
          </a:p>
        </p:txBody>
      </p:sp>
      <p:pic>
        <p:nvPicPr>
          <p:cNvPr id="110596" name="Picture 4" descr="http://4.bp.blogspot.com/-DvIHFDHtM5o/UD0VnaRPDpI/AAAAAAAAAH8/SRbEjnQX7Eo/s1600/Abigail+Reynold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79913" y="115888"/>
            <a:ext cx="4764087"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6"/>
          <p:cNvSpPr txBox="1">
            <a:spLocks noChangeArrowheads="1"/>
          </p:cNvSpPr>
          <p:nvPr/>
        </p:nvSpPr>
        <p:spPr bwMode="auto">
          <a:xfrm>
            <a:off x="5076825" y="5675313"/>
            <a:ext cx="2519363" cy="368300"/>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1800">
                <a:latin typeface="Arial" pitchFamily="34" charset="0"/>
              </a:rPr>
              <a:t>Abigail Reynolds</a:t>
            </a:r>
          </a:p>
        </p:txBody>
      </p:sp>
    </p:spTree>
    <p:extLst>
      <p:ext uri="{BB962C8B-B14F-4D97-AF65-F5344CB8AC3E}">
        <p14:creationId xmlns:p14="http://schemas.microsoft.com/office/powerpoint/2010/main" val="1694319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Beautiful photomontages transform passers-by | Photography | Creative Bloq: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20650"/>
            <a:ext cx="509587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4" descr="RANDY GRSKOVIC: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7813" y="120650"/>
            <a:ext cx="3605212"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6" descr="A serious of photos made into cool by Canadian artist Randy Grskovic.: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6263" y="3638550"/>
            <a:ext cx="3008312"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Rectangle 3"/>
          <p:cNvSpPr>
            <a:spLocks noChangeArrowheads="1"/>
          </p:cNvSpPr>
          <p:nvPr/>
        </p:nvSpPr>
        <p:spPr bwMode="auto">
          <a:xfrm>
            <a:off x="3567113" y="6237288"/>
            <a:ext cx="1941512"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GB" altLang="en-US" b="1"/>
              <a:t>Randy Grskovic</a:t>
            </a:r>
            <a:endParaRPr lang="en-GB" altLang="en-US"/>
          </a:p>
        </p:txBody>
      </p:sp>
      <p:pic>
        <p:nvPicPr>
          <p:cNvPr id="112646" name="Picture 8" descr="Nacho Ormaechea | http://www.ormaechea.eu/: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9388" y="2420938"/>
            <a:ext cx="2738437"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Rectangle 4"/>
          <p:cNvSpPr>
            <a:spLocks noChangeArrowheads="1"/>
          </p:cNvSpPr>
          <p:nvPr/>
        </p:nvSpPr>
        <p:spPr bwMode="auto">
          <a:xfrm>
            <a:off x="2979738" y="5216525"/>
            <a:ext cx="2274887"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GB" altLang="en-US" b="1"/>
              <a:t>Nacho Ormaechea </a:t>
            </a:r>
            <a:endParaRPr lang="en-GB" altLang="en-US"/>
          </a:p>
        </p:txBody>
      </p:sp>
    </p:spTree>
    <p:extLst>
      <p:ext uri="{BB962C8B-B14F-4D97-AF65-F5344CB8AC3E}">
        <p14:creationId xmlns:p14="http://schemas.microsoft.com/office/powerpoint/2010/main" val="3517634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media-cache-ak0.pinimg.com/736x/88/f4/3e/88f43e71bb8a1878dc91870546f7ab9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119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4" descr="http://media-cache-ec0.pinimg.com/736x/e0/a2/4f/e0a24f937421d513632bf825bf03c14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7925" y="0"/>
            <a:ext cx="4156075"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Box 6"/>
          <p:cNvSpPr txBox="1">
            <a:spLocks noChangeArrowheads="1"/>
          </p:cNvSpPr>
          <p:nvPr/>
        </p:nvSpPr>
        <p:spPr bwMode="auto">
          <a:xfrm>
            <a:off x="6011863" y="5859463"/>
            <a:ext cx="2519362" cy="646112"/>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1800">
                <a:latin typeface="Arial" pitchFamily="34" charset="0"/>
              </a:rPr>
              <a:t>Stephen Gill</a:t>
            </a:r>
          </a:p>
          <a:p>
            <a:pPr algn="ctr" eaLnBrk="1" hangingPunct="1">
              <a:spcBef>
                <a:spcPct val="0"/>
              </a:spcBef>
              <a:buClrTx/>
              <a:buSzTx/>
              <a:buFontTx/>
              <a:buNone/>
            </a:pPr>
            <a:r>
              <a:rPr lang="en-GB" altLang="en-US" sz="1800">
                <a:latin typeface="Arial" pitchFamily="34" charset="0"/>
              </a:rPr>
              <a:t>Hackney Flowers</a:t>
            </a:r>
          </a:p>
        </p:txBody>
      </p:sp>
    </p:spTree>
    <p:extLst>
      <p:ext uri="{BB962C8B-B14F-4D97-AF65-F5344CB8AC3E}">
        <p14:creationId xmlns:p14="http://schemas.microsoft.com/office/powerpoint/2010/main" val="68166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O:\Students\Subjects\ART\SCANS\Mrs Martin scans\SArt-Copier15120211250.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rot="16200000">
            <a:off x="-1317017" y="1353338"/>
            <a:ext cx="6921176" cy="4213077"/>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O:\Students\Subjects\ART\SCANS\Mrs Martin scans\SArt-Copier15120211251.jp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rot="5400000">
            <a:off x="3290258" y="1004257"/>
            <a:ext cx="6858713" cy="484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053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O:\Students\Subjects\ART\SCANS\Mrs Martin scans\SArt-Copier15120211301.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rot="10800000">
            <a:off x="-2" y="152400"/>
            <a:ext cx="9144001" cy="646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385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391400" cy="570706"/>
          </a:xfrm>
        </p:spPr>
        <p:txBody>
          <a:bodyPr>
            <a:normAutofit/>
          </a:bodyPr>
          <a:lstStyle/>
          <a:p>
            <a:r>
              <a:rPr lang="en-GB" dirty="0"/>
              <a:t>Collage/ Cutting Techniques</a:t>
            </a:r>
          </a:p>
        </p:txBody>
      </p:sp>
      <p:sp>
        <p:nvSpPr>
          <p:cNvPr id="4" name="TextBox 3"/>
          <p:cNvSpPr txBox="1"/>
          <p:nvPr/>
        </p:nvSpPr>
        <p:spPr>
          <a:xfrm>
            <a:off x="152400" y="863025"/>
            <a:ext cx="8839200"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t>CHRISTMAS HOMEWORK: </a:t>
            </a:r>
          </a:p>
          <a:p>
            <a:pPr algn="ctr"/>
            <a:r>
              <a:rPr lang="en-GB" sz="1400" dirty="0"/>
              <a:t>To produce 3 A5 outcomes- annotated and presented in your sketchbook as an A3 page </a:t>
            </a:r>
          </a:p>
        </p:txBody>
      </p:sp>
      <p:sp>
        <p:nvSpPr>
          <p:cNvPr id="5" name="TextBox 4"/>
          <p:cNvSpPr txBox="1"/>
          <p:nvPr/>
        </p:nvSpPr>
        <p:spPr>
          <a:xfrm>
            <a:off x="7010399" y="0"/>
            <a:ext cx="2109387" cy="80021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t>AO2: </a:t>
            </a:r>
            <a:r>
              <a:rPr lang="en-GB" sz="1400" dirty="0"/>
              <a:t>Experimentation with materials</a:t>
            </a:r>
          </a:p>
        </p:txBody>
      </p:sp>
      <p:pic>
        <p:nvPicPr>
          <p:cNvPr id="1026" name="Picture 2" descr="greyscale main images, cut out shapes to show through colours and textures  rocio montoya"/>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7496" y="1470803"/>
            <a:ext cx="1508904" cy="51705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oral Mind and Body – Martin O'Neill.  what is inside you?  Are you made of hearts and flowers or something harsher or stronger?  take a picture of yourself and collage it to show what you're made o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447800"/>
            <a:ext cx="22479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ke technique concept to apply to other subjects/themes - maybe even photo overlay with cutout over thrift store landscape? // &quot;Hug&quot; by Merve Ozasl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4056087"/>
            <a:ext cx="2247900" cy="28003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lf composite portrait// I like how the artist has used different colours for each section, maybe something i should consid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22066" y="1447800"/>
            <a:ext cx="2247900" cy="32099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ont cover and ten internal full page illustrations for the best selling book by Oliver Sacks. The Man Who Mistook His Wife for a Hat Publisher: The Folio Societ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09486" y="3837013"/>
            <a:ext cx="22479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media-cache-ec0.pinimg.com/originals/76/5b/94/765b941f3dfe9a6b0edefeecc873c28d.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53674" y="3028321"/>
            <a:ext cx="1441670" cy="21502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lvis Jankus captured by Olgaç Bozalp and styled by DAN+SHAN with pieces from Rick Owens, Sonia Rykiel, Christopher Raeburn, Jonathan Saunders, James Long and more, in exclusive mixed media editori..."/>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53674" y="4711881"/>
            <a:ext cx="1511892" cy="21461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IACOMO COSTA Florence -1970. His production includes Agglomerati, kaleidoscopic accumulations of urban buildings; Paesaggi (Landscapes), which features countryside or urban landscapes from where enormous monoliths stem out; Palazzi (Palac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54477" y="2179986"/>
            <a:ext cx="1399197" cy="26383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and cut photograph by Justine Khamara"/>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7403736" y="1470803"/>
            <a:ext cx="1716050" cy="196157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lorful Illustrations and Collages by Niky Roehreke"/>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54477" y="4818304"/>
            <a:ext cx="1408915" cy="203576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avid samuel stern"/>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3276215" y="2984264"/>
            <a:ext cx="1524385" cy="196873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DAMIEN BLOTTIERE, UNFORGETTABLE FACES: model corentin fila photographed and collaged; in candy magazine no. 7."/>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254477" y="1430547"/>
            <a:ext cx="1149259" cy="156805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Liesl Pfeffer combines her photographs to create abstract nature-inspired collages. One could label her work as “mixed media”, though she’s given herself the title of “photo-media artist”."/>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18690" y="3581400"/>
            <a:ext cx="1889153"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596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4" descr="http://graphics8.nytimes.com/images/2009/03/01/nyregion/26artweQueen.lar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3567113"/>
            <a:ext cx="25209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16" descr="http://www.michaelarnoldart.com/turquoise-marilyn-6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15888"/>
            <a:ext cx="338455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http://www.cherrycoloured.com/wordpress/wp-content/uploads/2007/09/wondercabinet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3613" y="147638"/>
            <a:ext cx="337820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6" descr="http://a1.s6img.com/cdn/box_003/post_13/467201_13852765_b.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72288" y="115888"/>
            <a:ext cx="2116137"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8" descr="http://cdn2.digitalartsonline.co.uk/images/features/1921/Finished-prin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35263" y="3578225"/>
            <a:ext cx="22288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10" descr="http://everypainterpaintshimself.com/gallery_images_new/Art_Critic_%281966%29_Screenprint_on_paper.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76825" y="3590925"/>
            <a:ext cx="213042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TextBox 5"/>
          <p:cNvSpPr txBox="1">
            <a:spLocks noChangeArrowheads="1"/>
          </p:cNvSpPr>
          <p:nvPr/>
        </p:nvSpPr>
        <p:spPr bwMode="auto">
          <a:xfrm>
            <a:off x="7048500" y="4094163"/>
            <a:ext cx="1966913" cy="22463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MS PGothic" pitchFamily="34" charset="-128"/>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MS PGothic" pitchFamily="34" charset="-128"/>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MS PGothic" pitchFamily="34" charset="-128"/>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MS PGothic" pitchFamily="34" charset="-128"/>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MS PGothic" pitchFamily="34" charset="-128"/>
              </a:defRPr>
            </a:lvl9pPr>
          </a:lstStyle>
          <a:p>
            <a:pPr algn="ctr" eaLnBrk="1" hangingPunct="1">
              <a:spcBef>
                <a:spcPct val="0"/>
              </a:spcBef>
              <a:buClrTx/>
              <a:buSzTx/>
              <a:buFontTx/>
              <a:buNone/>
            </a:pPr>
            <a:r>
              <a:rPr lang="en-GB" altLang="en-US" sz="2800" b="1">
                <a:latin typeface="Arial" pitchFamily="34" charset="0"/>
              </a:rPr>
              <a:t>How do these images link together?</a:t>
            </a:r>
          </a:p>
        </p:txBody>
      </p:sp>
    </p:spTree>
    <p:extLst>
      <p:ext uri="{BB962C8B-B14F-4D97-AF65-F5344CB8AC3E}">
        <p14:creationId xmlns:p14="http://schemas.microsoft.com/office/powerpoint/2010/main" val="2330554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4611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GB" sz="3600" dirty="0"/>
              <a:t>Preparing your SCREEN PRINTING IMAGE</a:t>
            </a:r>
          </a:p>
        </p:txBody>
      </p:sp>
      <p:pic>
        <p:nvPicPr>
          <p:cNvPr id="105475" name="Picture 2" descr="http://thefabweb.com/wp-content/uploads/2012/04/10-urban-photograph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46113"/>
            <a:ext cx="42481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48150" y="3506788"/>
            <a:ext cx="4895850" cy="335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638" y="3506788"/>
            <a:ext cx="4926012" cy="335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48150" y="646113"/>
            <a:ext cx="4895850" cy="12001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GB" sz="2400" dirty="0"/>
              <a:t>In order to prepare a screen print you need a BLACK AND WHITE image with NO GREY tones </a:t>
            </a:r>
          </a:p>
        </p:txBody>
      </p:sp>
      <p:sp>
        <p:nvSpPr>
          <p:cNvPr id="6" name="TextBox 5"/>
          <p:cNvSpPr txBox="1"/>
          <p:nvPr/>
        </p:nvSpPr>
        <p:spPr>
          <a:xfrm>
            <a:off x="4248150" y="1846263"/>
            <a:ext cx="4895850" cy="157003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marL="342900" indent="-342900">
              <a:buFont typeface="+mj-lt"/>
              <a:buAutoNum type="arabicPeriod"/>
              <a:defRPr/>
            </a:pPr>
            <a:r>
              <a:rPr lang="en-GB" sz="2400" dirty="0"/>
              <a:t>IMAGE &gt; ADJUSTMENTS &gt; THRESHOLD</a:t>
            </a:r>
          </a:p>
          <a:p>
            <a:pPr marL="342900" indent="-342900">
              <a:buFont typeface="+mj-lt"/>
              <a:buAutoNum type="arabicPeriod"/>
              <a:defRPr/>
            </a:pPr>
            <a:r>
              <a:rPr lang="en-GB" sz="2400" dirty="0"/>
              <a:t>FILTER &gt; FILTER GALLERY &gt; STAMP TOOL</a:t>
            </a:r>
          </a:p>
        </p:txBody>
      </p:sp>
      <p:sp>
        <p:nvSpPr>
          <p:cNvPr id="7" name="TextBox 6"/>
          <p:cNvSpPr txBox="1"/>
          <p:nvPr/>
        </p:nvSpPr>
        <p:spPr>
          <a:xfrm>
            <a:off x="20638" y="6308725"/>
            <a:ext cx="2319337" cy="369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GB" dirty="0"/>
              <a:t>THRESHOLD</a:t>
            </a:r>
          </a:p>
        </p:txBody>
      </p:sp>
      <p:sp>
        <p:nvSpPr>
          <p:cNvPr id="11" name="TextBox 10"/>
          <p:cNvSpPr txBox="1"/>
          <p:nvPr/>
        </p:nvSpPr>
        <p:spPr>
          <a:xfrm>
            <a:off x="4946650" y="6308725"/>
            <a:ext cx="2317750" cy="369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GB" dirty="0"/>
              <a:t>STAMP TOOL</a:t>
            </a:r>
          </a:p>
        </p:txBody>
      </p:sp>
    </p:spTree>
    <p:extLst>
      <p:ext uri="{BB962C8B-B14F-4D97-AF65-F5344CB8AC3E}">
        <p14:creationId xmlns:p14="http://schemas.microsoft.com/office/powerpoint/2010/main" val="3346972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ararchy.com/2D/3407_InsideUsAll_BigAndSmall/IUA-BigSmall-500.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5" y="124812"/>
            <a:ext cx="2840844" cy="29441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hgprints.files.wordpress.com/2011/10/un-masked-i-mixed-media-lores.jpg?w=58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94132" y="124812"/>
            <a:ext cx="4614372" cy="6411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s2.mm.bing.net/th?id=HN.608001837170098661&amp;pid=1.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948348" y="80100"/>
            <a:ext cx="2415739" cy="29888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1.bp.blogspot.com/-TNDKtVCYKpU/T5F1APFQ8KI/AAAAAAAABDc/UnryfBDBA6s/s1600/3_its-me-kath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43808" y="3068960"/>
            <a:ext cx="2723160" cy="36741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postersandprintsblog.com/storage/vhils%20Corpocracy.jpg?__SQUARESPACE_CACHEVERSION=127767397298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381" y="3068960"/>
            <a:ext cx="2898616" cy="37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82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3.bp.blogspot.com/-L8vzHX72zI4/VC3yLgjmYcI/AAAAAAAAYRI/gHX2v0vuYm8/s1600/November19%262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224" y="25509"/>
            <a:ext cx="3059498" cy="30980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postersandprintsblog.com/storage/mr%20brainwash%20the%20champ.jpg?__SQUARESPACE_CACHEVERSION=129452944717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15816" y="0"/>
            <a:ext cx="6228184" cy="42710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s2.mm.bing.net/th?id=HN.608043592829109309&amp;pid=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981" y="3123550"/>
            <a:ext cx="2733819" cy="3612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s3.mm.bing.net/th?id=HN.608004238053542010&amp;pid=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71800" y="3879027"/>
            <a:ext cx="2000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dia-cache-ak0.pinimg.com/736x/c2/27/2f/c2272f4c106db20fefe4adb8b8552b3d.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92080" y="3493167"/>
            <a:ext cx="3384376" cy="324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121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graphics8.nytimes.com/images/2009/03/01/nyregion/26artweQueen.lar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3567197"/>
            <a:ext cx="2520280" cy="31564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http://www.michaelarnoldart.com/turquoise-marilyn-6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16631"/>
            <a:ext cx="3384376" cy="34078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herrycoloured.com/wordpress/wp-content/uploads/2007/09/wondercabinet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4262" y="146866"/>
            <a:ext cx="3377644" cy="33776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a1.s6img.com/cdn/box_003/post_13/467201_13852765_b.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72808" y="116630"/>
            <a:ext cx="2116300" cy="42484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dn2.digitalartsonline.co.uk/images/features/1921/Finished-prin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34994" y="3578777"/>
            <a:ext cx="2228944" cy="31332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everypainterpaintshimself.com/gallery_images_new/Art_Critic_%281966%29_Screenprint_on_paper.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76057" y="3590395"/>
            <a:ext cx="2130520" cy="31216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1560" y="2636912"/>
            <a:ext cx="8740919" cy="138499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2800" b="1" dirty="0"/>
          </a:p>
          <a:p>
            <a:pPr algn="ctr"/>
            <a:r>
              <a:rPr lang="en-GB" sz="2800" b="1" dirty="0"/>
              <a:t>What makes a successful screen print?</a:t>
            </a:r>
          </a:p>
          <a:p>
            <a:pPr algn="ctr"/>
            <a:endParaRPr lang="en-GB" sz="2800" b="1" dirty="0"/>
          </a:p>
        </p:txBody>
      </p:sp>
    </p:spTree>
    <p:extLst>
      <p:ext uri="{BB962C8B-B14F-4D97-AF65-F5344CB8AC3E}">
        <p14:creationId xmlns:p14="http://schemas.microsoft.com/office/powerpoint/2010/main" val="2959350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396"/>
            <a:ext cx="8229600" cy="723106"/>
          </a:xfrm>
        </p:spPr>
        <p:txBody>
          <a:bodyPr>
            <a:normAutofit/>
          </a:bodyPr>
          <a:lstStyle/>
          <a:p>
            <a:r>
              <a:rPr lang="en-GB" dirty="0"/>
              <a:t>Dain</a:t>
            </a:r>
          </a:p>
        </p:txBody>
      </p:sp>
      <p:pic>
        <p:nvPicPr>
          <p:cNvPr id="1026" name="Picture 2" descr="http://www.holidayboutique.net/storage/dain_street_art_artist_gallery_nyc-1.jpg?__SQUARESPACE_CACHEVERSION=13426518291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500" y="872068"/>
            <a:ext cx="4432300" cy="59097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ozonweb.com/gr/wp-content/uploads/2010/07/dain-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65189"/>
            <a:ext cx="4391025" cy="661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737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Students\Subjects\ART\SCANS\Mrs Martin scans\SArt-Copier1512071144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984281" y="1012767"/>
            <a:ext cx="6848742" cy="484172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O:\Students\Subjects\ART\SCANS\Mrs Martin scans\SArt-Copier151207114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984281" y="1012767"/>
            <a:ext cx="6848742" cy="48417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Students\Subjects\ART\SCANS\Mrs Martin scans\SArt-Copier15120711441.jp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5400000">
            <a:off x="-984281" y="1012767"/>
            <a:ext cx="6848742" cy="484172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O:\Students\Subjects\ART\SCANS\Mrs Martin scans\SArt-Copier15120711442.jpg"/>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6200000">
            <a:off x="3492291" y="1015616"/>
            <a:ext cx="6848742" cy="484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600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Students\Subjects\ART\SCANS\Mrs Martin scans\SArt-Copier15120711450.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rot="16200000">
            <a:off x="-1010779" y="1010778"/>
            <a:ext cx="6898359" cy="487680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O:\Students\Subjects\ART\SCANS\Mrs Martin scans\SArt-Copier15120711453.jp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rot="5400000">
            <a:off x="3274223" y="1010779"/>
            <a:ext cx="6898360" cy="4876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864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lmann\AppData\Local\Microsoft\Windows\Temporary Internet Files\Content.MSO\B01C745C.jpg"/>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rot="16200000">
            <a:off x="1197306" y="-1088695"/>
            <a:ext cx="6749388" cy="9143999"/>
          </a:xfrm>
          <a:prstGeom prst="rect">
            <a:avLst/>
          </a:prstGeom>
          <a:noFill/>
          <a:ln>
            <a:noFill/>
          </a:ln>
        </p:spPr>
      </p:pic>
      <p:sp>
        <p:nvSpPr>
          <p:cNvPr id="2" name="TextBox 1"/>
          <p:cNvSpPr txBox="1"/>
          <p:nvPr/>
        </p:nvSpPr>
        <p:spPr>
          <a:xfrm>
            <a:off x="152400" y="1359645"/>
            <a:ext cx="3560617" cy="4247317"/>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3600" b="1" u="sng" dirty="0"/>
              <a:t>Evidence:</a:t>
            </a:r>
          </a:p>
          <a:p>
            <a:pPr marL="342900" indent="-342900">
              <a:buFont typeface="Wingdings" panose="05000000000000000000" pitchFamily="2" charset="2"/>
              <a:buChar char="ü"/>
            </a:pPr>
            <a:r>
              <a:rPr lang="en-GB" sz="2000" b="1" dirty="0"/>
              <a:t>Range of media/ techniques- across multiple disciplines (Textiles, 3D, Illustration, Graphics etc.) </a:t>
            </a:r>
          </a:p>
          <a:p>
            <a:pPr marL="571500" indent="-571500">
              <a:buFont typeface="Wingdings" panose="05000000000000000000" pitchFamily="2" charset="2"/>
              <a:buChar char="ü"/>
            </a:pPr>
            <a:endParaRPr lang="en-GB" sz="4400" b="1" dirty="0"/>
          </a:p>
          <a:p>
            <a:pPr marL="342900" indent="-342900">
              <a:buFont typeface="Wingdings" panose="05000000000000000000" pitchFamily="2" charset="2"/>
              <a:buChar char="ü"/>
            </a:pPr>
            <a:r>
              <a:rPr lang="en-GB" sz="2000" b="1" dirty="0"/>
              <a:t>Broad range of Experimentations within each media selected</a:t>
            </a:r>
          </a:p>
          <a:p>
            <a:pPr marL="342900" indent="-342900">
              <a:buFont typeface="Wingdings" panose="05000000000000000000" pitchFamily="2" charset="2"/>
              <a:buChar char="ü"/>
            </a:pPr>
            <a:endParaRPr lang="en-GB" sz="2000" b="1" dirty="0"/>
          </a:p>
          <a:p>
            <a:pPr marL="571500" indent="-571500">
              <a:buFont typeface="Arial" panose="020B0604020202020204" pitchFamily="34" charset="0"/>
              <a:buChar char="•"/>
            </a:pPr>
            <a:endParaRPr lang="en-GB" sz="1000" b="1" u="sng" dirty="0"/>
          </a:p>
        </p:txBody>
      </p:sp>
      <p:pic>
        <p:nvPicPr>
          <p:cNvPr id="7" name="Picture 6" descr="C:\Users\lmann\AppData\Local\Microsoft\Windows\Temporary Internet Files\Content.MSO\B01C745C.jpg"/>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rot="16200000">
            <a:off x="4372609" y="1888200"/>
            <a:ext cx="3814842" cy="48825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descr="C:\Users\lmann\AppData\Local\Microsoft\Windows\Temporary Internet Files\Content.MSO\B01C745C.jpg"/>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p:blipFill>
        <p:spPr bwMode="auto">
          <a:xfrm rot="16200000">
            <a:off x="5527051" y="-994522"/>
            <a:ext cx="1500995" cy="51290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68205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lmann\AppData\Local\Microsoft\Windows\Temporary Internet Files\Content.MSO\B01C745C.jpg"/>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rot="16200000">
            <a:off x="1197306" y="-1088695"/>
            <a:ext cx="6749388" cy="9143999"/>
          </a:xfrm>
          <a:prstGeom prst="rect">
            <a:avLst/>
          </a:prstGeom>
          <a:noFill/>
          <a:ln>
            <a:noFill/>
          </a:ln>
        </p:spPr>
      </p:pic>
      <p:pic>
        <p:nvPicPr>
          <p:cNvPr id="11" name="Picture 10" descr="C:\Users\lmann\AppData\Local\Microsoft\Windows\Temporary Internet Files\Content.MSO\B01C745C.jpg"/>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rot="16200000">
            <a:off x="581893" y="-207821"/>
            <a:ext cx="2230581" cy="30895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descr="C:\Users\lmann\AppData\Local\Microsoft\Windows\Temporary Internet Files\Content.MSO\B01C745C.jpg"/>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p:blipFill>
        <p:spPr bwMode="auto">
          <a:xfrm rot="16200000">
            <a:off x="4170218" y="1717962"/>
            <a:ext cx="3920837" cy="53894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descr="C:\Users\lmann\AppData\Local\Microsoft\Windows\Temporary Internet Files\Content.MSO\B01C745C.jpg"/>
          <p:cNvPicPr/>
          <p:nvPr/>
        </p:nvPicPr>
        <p:blipFill rotWithShape="1">
          <a:blip r:embed="rId8" cstate="email">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a:stretch/>
        </p:blipFill>
        <p:spPr bwMode="auto">
          <a:xfrm rot="16200000">
            <a:off x="5105401" y="-1754826"/>
            <a:ext cx="2050472" cy="57773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extBox 1"/>
          <p:cNvSpPr txBox="1"/>
          <p:nvPr/>
        </p:nvSpPr>
        <p:spPr>
          <a:xfrm>
            <a:off x="141008" y="384512"/>
            <a:ext cx="3294920" cy="5940088"/>
          </a:xfrm>
          <a:prstGeom prst="rect">
            <a:avLst/>
          </a:prstGeom>
          <a:solidFill>
            <a:schemeClr val="accent2"/>
          </a:solidFill>
          <a:ln>
            <a:solidFill>
              <a:schemeClr val="accent1"/>
            </a:solidFill>
          </a:ln>
        </p:spPr>
        <p:txBody>
          <a:bodyPr wrap="square" rtlCol="0">
            <a:spAutoFit/>
          </a:bodyPr>
          <a:lstStyle/>
          <a:p>
            <a:r>
              <a:rPr lang="en-GB" sz="3600" b="1" u="sng" dirty="0"/>
              <a:t>Evidence: </a:t>
            </a:r>
          </a:p>
          <a:p>
            <a:endParaRPr lang="en-GB" sz="3600" b="1" u="sng" dirty="0"/>
          </a:p>
          <a:p>
            <a:pPr marL="457200" indent="-457200">
              <a:buFont typeface="Arial" panose="020B0604020202020204" pitchFamily="34" charset="0"/>
              <a:buChar char="•"/>
            </a:pPr>
            <a:r>
              <a:rPr lang="en-GB" sz="2000" dirty="0"/>
              <a:t>Contact Sheets</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000" dirty="0"/>
              <a:t>Straight Edits- 6-8 min</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Annotation- </a:t>
            </a:r>
            <a:r>
              <a:rPr lang="en-GB" sz="1600" dirty="0"/>
              <a:t>consistent use of technical language including camera settings, links to theme/ photographers responding to. Links made to contextual info and wider world experiences. Explain how the editing techniques used impact the way we interpret the image.</a:t>
            </a:r>
          </a:p>
          <a:p>
            <a:r>
              <a:rPr lang="en-GB" sz="1600" dirty="0"/>
              <a:t> </a:t>
            </a:r>
            <a:endParaRPr lang="en-GB" sz="2000" dirty="0"/>
          </a:p>
        </p:txBody>
      </p:sp>
    </p:spTree>
    <p:extLst>
      <p:ext uri="{BB962C8B-B14F-4D97-AF65-F5344CB8AC3E}">
        <p14:creationId xmlns:p14="http://schemas.microsoft.com/office/powerpoint/2010/main" val="3153366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oodle Vogue: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3276600" cy="66792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0471" y="4267200"/>
            <a:ext cx="1568058"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dirty="0"/>
              <a:t>Ana Strumpf</a:t>
            </a:r>
          </a:p>
        </p:txBody>
      </p:sp>
      <p:pic>
        <p:nvPicPr>
          <p:cNvPr id="15364" name="Picture 4" descr="Rocio Montoya: "/>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49268" y="222005"/>
            <a:ext cx="4346932" cy="63876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31536" y="76200"/>
            <a:ext cx="1879041"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b="1" dirty="0"/>
              <a:t>Rocio Montoya</a:t>
            </a:r>
            <a:endParaRPr lang="en-GB" dirty="0"/>
          </a:p>
        </p:txBody>
      </p:sp>
      <p:pic>
        <p:nvPicPr>
          <p:cNvPr id="15366" name="Picture 6" descr="collages by rocio montoya: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6200" y="0"/>
            <a:ext cx="13562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063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oodle Vogue: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199" y="76200"/>
            <a:ext cx="4130871" cy="66792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0471" y="4267200"/>
            <a:ext cx="1568058"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dirty="0"/>
              <a:t>Ana Strumpf</a:t>
            </a:r>
          </a:p>
        </p:txBody>
      </p:sp>
      <p:pic>
        <p:nvPicPr>
          <p:cNvPr id="8" name="Picture 2" descr="Illustrator, graphic designer, and visual confectioner Nikki Farquharson, 23, serves us some serious eye candy with her on-going Mixed Media Girls project.: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07071" y="171743"/>
            <a:ext cx="487680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285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515</TotalTime>
  <Words>506</Words>
  <Application>Microsoft Office PowerPoint</Application>
  <PresentationFormat>On-screen Show (4:3)</PresentationFormat>
  <Paragraphs>118</Paragraphs>
  <Slides>57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Calibri Light</vt:lpstr>
      <vt:lpstr>Wingdings</vt:lpstr>
      <vt:lpstr>Office Theme</vt:lpstr>
      <vt:lpstr>Photoshop Techniques</vt:lpstr>
      <vt:lpstr>Colour Dash</vt:lpstr>
      <vt:lpstr>PowerPoint Presentation</vt:lpstr>
      <vt:lpstr>PowerPoint Presentation</vt:lpstr>
      <vt:lpstr>Collage/ Cutting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Illustration</vt:lpstr>
      <vt:lpstr>Digital Illustration</vt:lpstr>
      <vt:lpstr>PowerPoint Presentation</vt:lpstr>
      <vt:lpstr>Digital Illustration</vt:lpstr>
      <vt:lpstr>PowerPoint Presentation</vt:lpstr>
      <vt:lpstr>PowerPoint Presentation</vt:lpstr>
      <vt:lpstr>Nostalgia using paint techniques</vt:lpstr>
      <vt:lpstr>PowerPoint Presentation</vt:lpstr>
      <vt:lpstr>Success criteria:</vt:lpstr>
      <vt:lpstr>PowerPoint Presentation</vt:lpstr>
      <vt:lpstr>PowerPoint Presentation</vt:lpstr>
      <vt:lpstr>Stitching/ Embroidery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Dain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Photoshop Techniques</dc:title>
  <dc:creator>Photography</dc:creator>
  <cp:lastModifiedBy>Stillman, Jayne</cp:lastModifiedBy>
  <cp:revision>47</cp:revision>
  <dcterms:created xsi:type="dcterms:W3CDTF">2006-08-16T00:00:00Z</dcterms:created>
  <dcterms:modified xsi:type="dcterms:W3CDTF">2021-10-31T18:29:04Z</dcterms:modified>
</cp:coreProperties>
</file>